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0"/>
  </p:notesMasterIdLst>
  <p:handoutMasterIdLst>
    <p:handoutMasterId r:id="rId81"/>
  </p:handoutMasterIdLst>
  <p:sldIdLst>
    <p:sldId id="256" r:id="rId2"/>
    <p:sldId id="481" r:id="rId3"/>
    <p:sldId id="336" r:id="rId4"/>
    <p:sldId id="590" r:id="rId5"/>
    <p:sldId id="480" r:id="rId6"/>
    <p:sldId id="337" r:id="rId7"/>
    <p:sldId id="328" r:id="rId8"/>
    <p:sldId id="354" r:id="rId9"/>
    <p:sldId id="339" r:id="rId10"/>
    <p:sldId id="548" r:id="rId11"/>
    <p:sldId id="549" r:id="rId12"/>
    <p:sldId id="550" r:id="rId13"/>
    <p:sldId id="551" r:id="rId14"/>
    <p:sldId id="519" r:id="rId15"/>
    <p:sldId id="514" r:id="rId16"/>
    <p:sldId id="515" r:id="rId17"/>
    <p:sldId id="545" r:id="rId18"/>
    <p:sldId id="516" r:id="rId19"/>
    <p:sldId id="517" r:id="rId20"/>
    <p:sldId id="613" r:id="rId21"/>
    <p:sldId id="552" r:id="rId22"/>
    <p:sldId id="553" r:id="rId23"/>
    <p:sldId id="554" r:id="rId24"/>
    <p:sldId id="555" r:id="rId25"/>
    <p:sldId id="604" r:id="rId26"/>
    <p:sldId id="605" r:id="rId27"/>
    <p:sldId id="599" r:id="rId28"/>
    <p:sldId id="615" r:id="rId29"/>
    <p:sldId id="417" r:id="rId30"/>
    <p:sldId id="561" r:id="rId31"/>
    <p:sldId id="600" r:id="rId32"/>
    <p:sldId id="562" r:id="rId33"/>
    <p:sldId id="560" r:id="rId34"/>
    <p:sldId id="563" r:id="rId35"/>
    <p:sldId id="559" r:id="rId36"/>
    <p:sldId id="564" r:id="rId37"/>
    <p:sldId id="558" r:id="rId38"/>
    <p:sldId id="565" r:id="rId39"/>
    <p:sldId id="614" r:id="rId40"/>
    <p:sldId id="566" r:id="rId41"/>
    <p:sldId id="567" r:id="rId42"/>
    <p:sldId id="568" r:id="rId43"/>
    <p:sldId id="569" r:id="rId44"/>
    <p:sldId id="570" r:id="rId45"/>
    <p:sldId id="574" r:id="rId46"/>
    <p:sldId id="576" r:id="rId47"/>
    <p:sldId id="577" r:id="rId48"/>
    <p:sldId id="575" r:id="rId49"/>
    <p:sldId id="578" r:id="rId50"/>
    <p:sldId id="579" r:id="rId51"/>
    <p:sldId id="591" r:id="rId52"/>
    <p:sldId id="592" r:id="rId53"/>
    <p:sldId id="602" r:id="rId54"/>
    <p:sldId id="571" r:id="rId55"/>
    <p:sldId id="610" r:id="rId56"/>
    <p:sldId id="609" r:id="rId57"/>
    <p:sldId id="593" r:id="rId58"/>
    <p:sldId id="572" r:id="rId59"/>
    <p:sldId id="608" r:id="rId60"/>
    <p:sldId id="580" r:id="rId61"/>
    <p:sldId id="581" r:id="rId62"/>
    <p:sldId id="582" r:id="rId63"/>
    <p:sldId id="583" r:id="rId64"/>
    <p:sldId id="584" r:id="rId65"/>
    <p:sldId id="585" r:id="rId66"/>
    <p:sldId id="601" r:id="rId67"/>
    <p:sldId id="573" r:id="rId68"/>
    <p:sldId id="586" r:id="rId69"/>
    <p:sldId id="595" r:id="rId70"/>
    <p:sldId id="596" r:id="rId71"/>
    <p:sldId id="597" r:id="rId72"/>
    <p:sldId id="603" r:id="rId73"/>
    <p:sldId id="557" r:id="rId74"/>
    <p:sldId id="606" r:id="rId75"/>
    <p:sldId id="612" r:id="rId76"/>
    <p:sldId id="505" r:id="rId77"/>
    <p:sldId id="506" r:id="rId78"/>
    <p:sldId id="414" r:id="rId79"/>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Format med tema 1 - dekorfär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Format med tema 1 - dekorfär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68" autoAdjust="0"/>
    <p:restoredTop sz="94625" autoAdjust="0"/>
  </p:normalViewPr>
  <p:slideViewPr>
    <p:cSldViewPr>
      <p:cViewPr varScale="1">
        <p:scale>
          <a:sx n="113" d="100"/>
          <a:sy n="113" d="100"/>
        </p:scale>
        <p:origin x="-912" y="-102"/>
      </p:cViewPr>
      <p:guideLst>
        <p:guide orient="horz" pos="2160"/>
        <p:guide pos="2880"/>
      </p:guideLst>
    </p:cSldViewPr>
  </p:slideViewPr>
  <p:outlineViewPr>
    <p:cViewPr>
      <p:scale>
        <a:sx n="33" d="100"/>
        <a:sy n="33" d="100"/>
      </p:scale>
      <p:origin x="0" y="28362"/>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34275C-4950-4C81-B57D-466B3D950E23}"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sv-SE"/>
        </a:p>
      </dgm:t>
    </dgm:pt>
    <dgm:pt modelId="{87FE00C8-515B-42AA-B616-CBB79FFD270D}">
      <dgm:prSet phldrT="[Text]" custT="1"/>
      <dgm:spPr/>
      <dgm:t>
        <a:bodyPr/>
        <a:lstStyle/>
        <a:p>
          <a:r>
            <a:rPr lang="sv-SE" sz="2400" dirty="0" smtClean="0"/>
            <a:t>Extern revisor, Karina </a:t>
          </a:r>
          <a:r>
            <a:rPr lang="sv-SE" sz="2400" dirty="0" err="1" smtClean="0"/>
            <a:t>Kitnæs</a:t>
          </a:r>
          <a:r>
            <a:rPr lang="sv-SE" sz="2400" dirty="0" smtClean="0"/>
            <a:t>,  </a:t>
          </a:r>
          <a:r>
            <a:rPr lang="sv-SE" sz="2400" dirty="0" err="1" smtClean="0"/>
            <a:t>Orbicon</a:t>
          </a:r>
          <a:r>
            <a:rPr lang="sv-SE" sz="2400" dirty="0" smtClean="0"/>
            <a:t>/Woodmark</a:t>
          </a:r>
          <a:endParaRPr lang="sv-SE" sz="2400" dirty="0"/>
        </a:p>
      </dgm:t>
    </dgm:pt>
    <dgm:pt modelId="{0CA58B17-1C5F-4465-81A9-44E0911819EC}" type="parTrans" cxnId="{8C0B6E08-F9FD-4002-8288-043425BD240E}">
      <dgm:prSet/>
      <dgm:spPr/>
      <dgm:t>
        <a:bodyPr/>
        <a:lstStyle/>
        <a:p>
          <a:endParaRPr lang="sv-SE"/>
        </a:p>
      </dgm:t>
    </dgm:pt>
    <dgm:pt modelId="{DE26B3A5-44F7-4396-A1B3-2960015F21B3}" type="sibTrans" cxnId="{8C0B6E08-F9FD-4002-8288-043425BD240E}">
      <dgm:prSet/>
      <dgm:spPr/>
      <dgm:t>
        <a:bodyPr/>
        <a:lstStyle/>
        <a:p>
          <a:endParaRPr lang="sv-SE"/>
        </a:p>
      </dgm:t>
    </dgm:pt>
    <dgm:pt modelId="{122BB347-A4DC-475A-BA2E-9AA4D6370BD7}">
      <dgm:prSet phldrT="[Text]" custT="1"/>
      <dgm:spPr/>
      <dgm:t>
        <a:bodyPr/>
        <a:lstStyle/>
        <a:p>
          <a:r>
            <a:rPr lang="sv-SE" sz="2800" dirty="0" smtClean="0"/>
            <a:t>Gruppledaren</a:t>
          </a:r>
          <a:r>
            <a:rPr lang="sv-SE" sz="2900" dirty="0" smtClean="0"/>
            <a:t> i Grönt Paraply</a:t>
          </a:r>
          <a:endParaRPr lang="sv-SE" sz="2900" dirty="0"/>
        </a:p>
      </dgm:t>
    </dgm:pt>
    <dgm:pt modelId="{AE8F36CA-2DC4-4EE0-819B-618A5D28D828}" type="parTrans" cxnId="{6A395720-9DD8-45F7-B41C-C3B9C2346815}">
      <dgm:prSet/>
      <dgm:spPr/>
      <dgm:t>
        <a:bodyPr/>
        <a:lstStyle/>
        <a:p>
          <a:endParaRPr lang="sv-SE"/>
        </a:p>
      </dgm:t>
    </dgm:pt>
    <dgm:pt modelId="{D44A05BC-DA12-4502-9B59-BF187994CD33}" type="sibTrans" cxnId="{6A395720-9DD8-45F7-B41C-C3B9C2346815}">
      <dgm:prSet/>
      <dgm:spPr/>
      <dgm:t>
        <a:bodyPr/>
        <a:lstStyle/>
        <a:p>
          <a:endParaRPr lang="sv-SE"/>
        </a:p>
      </dgm:t>
    </dgm:pt>
    <dgm:pt modelId="{CA78C0B8-89F3-4440-B7C2-F2776570B313}">
      <dgm:prSet/>
      <dgm:spPr/>
      <dgm:t>
        <a:bodyPr/>
        <a:lstStyle/>
        <a:p>
          <a:r>
            <a:rPr lang="sv-SE" dirty="0" smtClean="0"/>
            <a:t>Gruppmedlem</a:t>
          </a:r>
          <a:endParaRPr lang="sv-SE" dirty="0"/>
        </a:p>
      </dgm:t>
    </dgm:pt>
    <dgm:pt modelId="{F54E0CD1-C3CA-4E17-93BB-9193E3BA08F7}" type="parTrans" cxnId="{1D612DEB-1A1C-407E-8B70-8908003288EB}">
      <dgm:prSet/>
      <dgm:spPr/>
      <dgm:t>
        <a:bodyPr/>
        <a:lstStyle/>
        <a:p>
          <a:endParaRPr lang="sv-SE"/>
        </a:p>
      </dgm:t>
    </dgm:pt>
    <dgm:pt modelId="{C79FCF12-819C-484F-86AD-E6BCA433BB00}" type="sibTrans" cxnId="{1D612DEB-1A1C-407E-8B70-8908003288EB}">
      <dgm:prSet/>
      <dgm:spPr/>
      <dgm:t>
        <a:bodyPr/>
        <a:lstStyle/>
        <a:p>
          <a:endParaRPr lang="sv-SE"/>
        </a:p>
      </dgm:t>
    </dgm:pt>
    <dgm:pt modelId="{B53CB938-0C23-451A-8C47-40229039E6CA}" type="pres">
      <dgm:prSet presAssocID="{1234275C-4950-4C81-B57D-466B3D950E23}" presName="Name0" presStyleCnt="0">
        <dgm:presLayoutVars>
          <dgm:chMax val="7"/>
          <dgm:chPref val="7"/>
          <dgm:dir/>
          <dgm:animLvl val="lvl"/>
        </dgm:presLayoutVars>
      </dgm:prSet>
      <dgm:spPr/>
      <dgm:t>
        <a:bodyPr/>
        <a:lstStyle/>
        <a:p>
          <a:endParaRPr lang="sv-SE"/>
        </a:p>
      </dgm:t>
    </dgm:pt>
    <dgm:pt modelId="{D5103C8E-825D-4815-8C0A-A495273458E9}" type="pres">
      <dgm:prSet presAssocID="{87FE00C8-515B-42AA-B616-CBB79FFD270D}" presName="Accent1" presStyleCnt="0"/>
      <dgm:spPr/>
    </dgm:pt>
    <dgm:pt modelId="{777B5039-CEE2-4D75-AA45-06F56C15DD2E}" type="pres">
      <dgm:prSet presAssocID="{87FE00C8-515B-42AA-B616-CBB79FFD270D}" presName="Accent" presStyleLbl="node1" presStyleIdx="0" presStyleCnt="3" custScaleX="239157"/>
      <dgm:spPr/>
    </dgm:pt>
    <dgm:pt modelId="{AE9CC3C4-FCFE-4116-AE67-2B20126EBAC6}" type="pres">
      <dgm:prSet presAssocID="{87FE00C8-515B-42AA-B616-CBB79FFD270D}" presName="Parent1" presStyleLbl="revTx" presStyleIdx="0" presStyleCnt="3" custScaleX="312436" custScaleY="228725" custLinFactNeighborX="0" custLinFactNeighborY="-21876">
        <dgm:presLayoutVars>
          <dgm:chMax val="1"/>
          <dgm:chPref val="1"/>
          <dgm:bulletEnabled val="1"/>
        </dgm:presLayoutVars>
      </dgm:prSet>
      <dgm:spPr/>
      <dgm:t>
        <a:bodyPr/>
        <a:lstStyle/>
        <a:p>
          <a:endParaRPr lang="sv-SE"/>
        </a:p>
      </dgm:t>
    </dgm:pt>
    <dgm:pt modelId="{44E3ADC2-E961-4D4B-AC3A-66145658A2C1}" type="pres">
      <dgm:prSet presAssocID="{122BB347-A4DC-475A-BA2E-9AA4D6370BD7}" presName="Accent2" presStyleCnt="0"/>
      <dgm:spPr/>
    </dgm:pt>
    <dgm:pt modelId="{45A03F9B-35C3-4DC6-BAE9-8079A4648AA9}" type="pres">
      <dgm:prSet presAssocID="{122BB347-A4DC-475A-BA2E-9AA4D6370BD7}" presName="Accent" presStyleLbl="node1" presStyleIdx="1" presStyleCnt="3" custScaleX="239603"/>
      <dgm:spPr/>
    </dgm:pt>
    <dgm:pt modelId="{C7F646D1-AD4F-4722-BB9B-433D18751FAF}" type="pres">
      <dgm:prSet presAssocID="{122BB347-A4DC-475A-BA2E-9AA4D6370BD7}" presName="Parent2" presStyleLbl="revTx" presStyleIdx="1" presStyleCnt="3" custScaleX="344846" custScaleY="142679">
        <dgm:presLayoutVars>
          <dgm:chMax val="1"/>
          <dgm:chPref val="1"/>
          <dgm:bulletEnabled val="1"/>
        </dgm:presLayoutVars>
      </dgm:prSet>
      <dgm:spPr/>
      <dgm:t>
        <a:bodyPr/>
        <a:lstStyle/>
        <a:p>
          <a:endParaRPr lang="sv-SE"/>
        </a:p>
      </dgm:t>
    </dgm:pt>
    <dgm:pt modelId="{7AAB977D-4BE7-441C-81CC-E4E0939200D2}" type="pres">
      <dgm:prSet presAssocID="{CA78C0B8-89F3-4440-B7C2-F2776570B313}" presName="Accent3" presStyleCnt="0"/>
      <dgm:spPr/>
    </dgm:pt>
    <dgm:pt modelId="{90566E0D-EC92-4C1F-AFFC-C1884B688CB1}" type="pres">
      <dgm:prSet presAssocID="{CA78C0B8-89F3-4440-B7C2-F2776570B313}" presName="Accent" presStyleLbl="node1" presStyleIdx="2" presStyleCnt="3" custScaleX="223642"/>
      <dgm:spPr/>
    </dgm:pt>
    <dgm:pt modelId="{07593491-9D46-4218-BB9D-A24CE799FDD3}" type="pres">
      <dgm:prSet presAssocID="{CA78C0B8-89F3-4440-B7C2-F2776570B313}" presName="Parent3" presStyleLbl="revTx" presStyleIdx="2" presStyleCnt="3" custScaleX="244546" custScaleY="141581">
        <dgm:presLayoutVars>
          <dgm:chMax val="1"/>
          <dgm:chPref val="1"/>
          <dgm:bulletEnabled val="1"/>
        </dgm:presLayoutVars>
      </dgm:prSet>
      <dgm:spPr/>
      <dgm:t>
        <a:bodyPr/>
        <a:lstStyle/>
        <a:p>
          <a:endParaRPr lang="sv-SE"/>
        </a:p>
      </dgm:t>
    </dgm:pt>
  </dgm:ptLst>
  <dgm:cxnLst>
    <dgm:cxn modelId="{04771237-FFC3-421E-8025-3DBA3894BD43}" type="presOf" srcId="{87FE00C8-515B-42AA-B616-CBB79FFD270D}" destId="{AE9CC3C4-FCFE-4116-AE67-2B20126EBAC6}" srcOrd="0" destOrd="0" presId="urn:microsoft.com/office/officeart/2009/layout/CircleArrowProcess"/>
    <dgm:cxn modelId="{8C0B6E08-F9FD-4002-8288-043425BD240E}" srcId="{1234275C-4950-4C81-B57D-466B3D950E23}" destId="{87FE00C8-515B-42AA-B616-CBB79FFD270D}" srcOrd="0" destOrd="0" parTransId="{0CA58B17-1C5F-4465-81A9-44E0911819EC}" sibTransId="{DE26B3A5-44F7-4396-A1B3-2960015F21B3}"/>
    <dgm:cxn modelId="{6A395720-9DD8-45F7-B41C-C3B9C2346815}" srcId="{1234275C-4950-4C81-B57D-466B3D950E23}" destId="{122BB347-A4DC-475A-BA2E-9AA4D6370BD7}" srcOrd="1" destOrd="0" parTransId="{AE8F36CA-2DC4-4EE0-819B-618A5D28D828}" sibTransId="{D44A05BC-DA12-4502-9B59-BF187994CD33}"/>
    <dgm:cxn modelId="{750A43C0-B258-4E1D-8DDB-7245B6EAA08D}" type="presOf" srcId="{CA78C0B8-89F3-4440-B7C2-F2776570B313}" destId="{07593491-9D46-4218-BB9D-A24CE799FDD3}" srcOrd="0" destOrd="0" presId="urn:microsoft.com/office/officeart/2009/layout/CircleArrowProcess"/>
    <dgm:cxn modelId="{C6FDE2C3-F4A1-42BB-83CC-F1476C48BB89}" type="presOf" srcId="{1234275C-4950-4C81-B57D-466B3D950E23}" destId="{B53CB938-0C23-451A-8C47-40229039E6CA}" srcOrd="0" destOrd="0" presId="urn:microsoft.com/office/officeart/2009/layout/CircleArrowProcess"/>
    <dgm:cxn modelId="{CFBD626C-D088-4BB3-9473-D880A3460FFD}" type="presOf" srcId="{122BB347-A4DC-475A-BA2E-9AA4D6370BD7}" destId="{C7F646D1-AD4F-4722-BB9B-433D18751FAF}" srcOrd="0" destOrd="0" presId="urn:microsoft.com/office/officeart/2009/layout/CircleArrowProcess"/>
    <dgm:cxn modelId="{1D612DEB-1A1C-407E-8B70-8908003288EB}" srcId="{1234275C-4950-4C81-B57D-466B3D950E23}" destId="{CA78C0B8-89F3-4440-B7C2-F2776570B313}" srcOrd="2" destOrd="0" parTransId="{F54E0CD1-C3CA-4E17-93BB-9193E3BA08F7}" sibTransId="{C79FCF12-819C-484F-86AD-E6BCA433BB00}"/>
    <dgm:cxn modelId="{27906287-02C3-4304-A32B-334E9D984E3E}" type="presParOf" srcId="{B53CB938-0C23-451A-8C47-40229039E6CA}" destId="{D5103C8E-825D-4815-8C0A-A495273458E9}" srcOrd="0" destOrd="0" presId="urn:microsoft.com/office/officeart/2009/layout/CircleArrowProcess"/>
    <dgm:cxn modelId="{C34FD9C6-FD93-4716-8FED-1ED170081AD2}" type="presParOf" srcId="{D5103C8E-825D-4815-8C0A-A495273458E9}" destId="{777B5039-CEE2-4D75-AA45-06F56C15DD2E}" srcOrd="0" destOrd="0" presId="urn:microsoft.com/office/officeart/2009/layout/CircleArrowProcess"/>
    <dgm:cxn modelId="{E36E4908-5683-40B8-B6CF-56C24EA381D4}" type="presParOf" srcId="{B53CB938-0C23-451A-8C47-40229039E6CA}" destId="{AE9CC3C4-FCFE-4116-AE67-2B20126EBAC6}" srcOrd="1" destOrd="0" presId="urn:microsoft.com/office/officeart/2009/layout/CircleArrowProcess"/>
    <dgm:cxn modelId="{A2243E3F-1180-4211-8E57-26BCE4E103C6}" type="presParOf" srcId="{B53CB938-0C23-451A-8C47-40229039E6CA}" destId="{44E3ADC2-E961-4D4B-AC3A-66145658A2C1}" srcOrd="2" destOrd="0" presId="urn:microsoft.com/office/officeart/2009/layout/CircleArrowProcess"/>
    <dgm:cxn modelId="{FF45711D-BC37-4AAC-8BE2-C04B1C2E8C2E}" type="presParOf" srcId="{44E3ADC2-E961-4D4B-AC3A-66145658A2C1}" destId="{45A03F9B-35C3-4DC6-BAE9-8079A4648AA9}" srcOrd="0" destOrd="0" presId="urn:microsoft.com/office/officeart/2009/layout/CircleArrowProcess"/>
    <dgm:cxn modelId="{1AE6D1A9-FB83-4102-8A8A-0665FC70B008}" type="presParOf" srcId="{B53CB938-0C23-451A-8C47-40229039E6CA}" destId="{C7F646D1-AD4F-4722-BB9B-433D18751FAF}" srcOrd="3" destOrd="0" presId="urn:microsoft.com/office/officeart/2009/layout/CircleArrowProcess"/>
    <dgm:cxn modelId="{6FC510C6-548A-427F-8D08-5C6564C0333F}" type="presParOf" srcId="{B53CB938-0C23-451A-8C47-40229039E6CA}" destId="{7AAB977D-4BE7-441C-81CC-E4E0939200D2}" srcOrd="4" destOrd="0" presId="urn:microsoft.com/office/officeart/2009/layout/CircleArrowProcess"/>
    <dgm:cxn modelId="{C69EDC62-D92D-476E-94E9-D27FF692F81A}" type="presParOf" srcId="{7AAB977D-4BE7-441C-81CC-E4E0939200D2}" destId="{90566E0D-EC92-4C1F-AFFC-C1884B688CB1}" srcOrd="0" destOrd="0" presId="urn:microsoft.com/office/officeart/2009/layout/CircleArrowProcess"/>
    <dgm:cxn modelId="{6FB63011-1A32-497E-879A-8D434D761488}" type="presParOf" srcId="{B53CB938-0C23-451A-8C47-40229039E6CA}" destId="{07593491-9D46-4218-BB9D-A24CE799FDD3}"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FBE413-2A1F-4A17-AC89-1FDAF774EE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v-SE"/>
        </a:p>
      </dgm:t>
    </dgm:pt>
    <dgm:pt modelId="{4FC8BBB9-F294-4670-9139-AF9A747A41CB}">
      <dgm:prSet/>
      <dgm:spPr/>
      <dgm:t>
        <a:bodyPr/>
        <a:lstStyle/>
        <a:p>
          <a:pPr rtl="0"/>
          <a:r>
            <a:rPr lang="sv-SE" dirty="0" smtClean="0"/>
            <a:t>Allmänt om FSC (Mediabevakning)</a:t>
          </a:r>
          <a:endParaRPr lang="sv-SE" dirty="0"/>
        </a:p>
      </dgm:t>
    </dgm:pt>
    <dgm:pt modelId="{1ADD0A08-A8CE-49AA-BAA2-CE5BBDDD3F2B}" type="parTrans" cxnId="{B7D5A429-89E9-40DD-A536-7CEDFC704606}">
      <dgm:prSet/>
      <dgm:spPr/>
      <dgm:t>
        <a:bodyPr/>
        <a:lstStyle/>
        <a:p>
          <a:endParaRPr lang="sv-SE"/>
        </a:p>
      </dgm:t>
    </dgm:pt>
    <dgm:pt modelId="{AFCACC8C-6F77-490D-9047-7A10C4122A9E}" type="sibTrans" cxnId="{B7D5A429-89E9-40DD-A536-7CEDFC704606}">
      <dgm:prSet/>
      <dgm:spPr/>
      <dgm:t>
        <a:bodyPr/>
        <a:lstStyle/>
        <a:p>
          <a:endParaRPr lang="sv-SE"/>
        </a:p>
      </dgm:t>
    </dgm:pt>
    <dgm:pt modelId="{EE15CE05-EF92-46B4-8FCE-5FEC977FAB80}">
      <dgm:prSet/>
      <dgm:spPr/>
      <dgm:t>
        <a:bodyPr/>
        <a:lstStyle/>
        <a:p>
          <a:pPr rtl="0"/>
          <a:r>
            <a:rPr lang="sv-SE" dirty="0" smtClean="0"/>
            <a:t>Nuvarande skogsstandard och den kommande</a:t>
          </a:r>
          <a:endParaRPr lang="sv-SE" dirty="0"/>
        </a:p>
      </dgm:t>
    </dgm:pt>
    <dgm:pt modelId="{AE96B725-5CAE-4298-A460-65D0CC831D85}" type="parTrans" cxnId="{B92797C5-9A5B-4ED8-A412-D894EA0F0397}">
      <dgm:prSet/>
      <dgm:spPr/>
      <dgm:t>
        <a:bodyPr/>
        <a:lstStyle/>
        <a:p>
          <a:endParaRPr lang="sv-SE"/>
        </a:p>
      </dgm:t>
    </dgm:pt>
    <dgm:pt modelId="{03C44395-4D6A-4101-856E-78723A8DF452}" type="sibTrans" cxnId="{B92797C5-9A5B-4ED8-A412-D894EA0F0397}">
      <dgm:prSet/>
      <dgm:spPr/>
      <dgm:t>
        <a:bodyPr/>
        <a:lstStyle/>
        <a:p>
          <a:endParaRPr lang="sv-SE"/>
        </a:p>
      </dgm:t>
    </dgm:pt>
    <dgm:pt modelId="{892C2C00-477B-4D0C-9DAD-CDE3B3213605}">
      <dgm:prSet/>
      <dgm:spPr/>
      <dgm:t>
        <a:bodyPr/>
        <a:lstStyle/>
        <a:p>
          <a:pPr rtl="0"/>
          <a:r>
            <a:rPr lang="sv-SE" dirty="0" smtClean="0"/>
            <a:t>Släcka avvikelser från revisionen och årsuppföljningen</a:t>
          </a:r>
        </a:p>
      </dgm:t>
    </dgm:pt>
    <dgm:pt modelId="{AECECBB8-A1FB-4C34-B2A2-C7F039782A79}" type="parTrans" cxnId="{FD6A5CEE-A028-41D5-959C-FAF763B4295E}">
      <dgm:prSet/>
      <dgm:spPr/>
      <dgm:t>
        <a:bodyPr/>
        <a:lstStyle/>
        <a:p>
          <a:endParaRPr lang="sv-SE"/>
        </a:p>
      </dgm:t>
    </dgm:pt>
    <dgm:pt modelId="{8D2632E1-4DCC-4780-8C9E-4350830A179F}" type="sibTrans" cxnId="{FD6A5CEE-A028-41D5-959C-FAF763B4295E}">
      <dgm:prSet/>
      <dgm:spPr/>
      <dgm:t>
        <a:bodyPr/>
        <a:lstStyle/>
        <a:p>
          <a:endParaRPr lang="sv-SE"/>
        </a:p>
      </dgm:t>
    </dgm:pt>
    <dgm:pt modelId="{382257E0-2BA2-4F98-9395-06BD8466345E}">
      <dgm:prSet/>
      <dgm:spPr/>
      <dgm:t>
        <a:bodyPr/>
        <a:lstStyle/>
        <a:p>
          <a:pPr rtl="0"/>
          <a:r>
            <a:rPr lang="sv-SE" dirty="0" smtClean="0"/>
            <a:t>Valda delar ur skogsbruksstandarden tex </a:t>
          </a:r>
          <a:r>
            <a:rPr lang="sv-SE" dirty="0" err="1" smtClean="0"/>
            <a:t>Trakdirektivet</a:t>
          </a:r>
          <a:endParaRPr lang="sv-SE" dirty="0"/>
        </a:p>
      </dgm:t>
    </dgm:pt>
    <dgm:pt modelId="{900925BD-6CFD-451F-96B3-A8CECB7F4A3F}" type="parTrans" cxnId="{8EB4D2B7-7C2F-4E47-B8EF-446E3E5A036E}">
      <dgm:prSet/>
      <dgm:spPr/>
      <dgm:t>
        <a:bodyPr/>
        <a:lstStyle/>
        <a:p>
          <a:endParaRPr lang="sv-SE"/>
        </a:p>
      </dgm:t>
    </dgm:pt>
    <dgm:pt modelId="{025CC544-E911-4EE2-87D1-F65951679C2C}" type="sibTrans" cxnId="{8EB4D2B7-7C2F-4E47-B8EF-446E3E5A036E}">
      <dgm:prSet/>
      <dgm:spPr/>
      <dgm:t>
        <a:bodyPr/>
        <a:lstStyle/>
        <a:p>
          <a:endParaRPr lang="sv-SE"/>
        </a:p>
      </dgm:t>
    </dgm:pt>
    <dgm:pt modelId="{B581052A-3D38-4D15-9FF3-143391E7EBCE}">
      <dgm:prSet/>
      <dgm:spPr/>
      <dgm:t>
        <a:bodyPr/>
        <a:lstStyle/>
        <a:p>
          <a:pPr rtl="0"/>
          <a:r>
            <a:rPr lang="sv-SE" dirty="0" smtClean="0"/>
            <a:t>Årsuppföljningen</a:t>
          </a:r>
        </a:p>
      </dgm:t>
    </dgm:pt>
    <dgm:pt modelId="{28BB5C13-EB6D-453C-98DF-DC9A8D1E5F08}" type="parTrans" cxnId="{D824074C-DBDF-49C4-B1FC-9389153F78BA}">
      <dgm:prSet/>
      <dgm:spPr/>
      <dgm:t>
        <a:bodyPr/>
        <a:lstStyle/>
        <a:p>
          <a:endParaRPr lang="sv-SE"/>
        </a:p>
      </dgm:t>
    </dgm:pt>
    <dgm:pt modelId="{5F5E5ADD-0B12-429D-8778-8F41246414D3}" type="sibTrans" cxnId="{D824074C-DBDF-49C4-B1FC-9389153F78BA}">
      <dgm:prSet/>
      <dgm:spPr/>
      <dgm:t>
        <a:bodyPr/>
        <a:lstStyle/>
        <a:p>
          <a:endParaRPr lang="sv-SE"/>
        </a:p>
      </dgm:t>
    </dgm:pt>
    <dgm:pt modelId="{55157AC8-47DC-40CA-95A8-6D8D69C13433}">
      <dgm:prSet/>
      <dgm:spPr/>
      <dgm:t>
        <a:bodyPr/>
        <a:lstStyle/>
        <a:p>
          <a:pPr rtl="0"/>
          <a:r>
            <a:rPr lang="sv-SE" smtClean="0"/>
            <a:t>Införande PEFC</a:t>
          </a:r>
          <a:endParaRPr lang="sv-SE" dirty="0" smtClean="0"/>
        </a:p>
      </dgm:t>
    </dgm:pt>
    <dgm:pt modelId="{F088F69C-8F41-4A7B-A837-CF2DC7D02913}" type="parTrans" cxnId="{9A609D59-0887-4DDF-9813-4BFE71A4BF63}">
      <dgm:prSet/>
      <dgm:spPr/>
      <dgm:t>
        <a:bodyPr/>
        <a:lstStyle/>
        <a:p>
          <a:endParaRPr lang="sv-SE"/>
        </a:p>
      </dgm:t>
    </dgm:pt>
    <dgm:pt modelId="{DC2F4847-AF4F-4ED3-BB57-564AEB00773A}" type="sibTrans" cxnId="{9A609D59-0887-4DDF-9813-4BFE71A4BF63}">
      <dgm:prSet/>
      <dgm:spPr/>
      <dgm:t>
        <a:bodyPr/>
        <a:lstStyle/>
        <a:p>
          <a:endParaRPr lang="sv-SE"/>
        </a:p>
      </dgm:t>
    </dgm:pt>
    <dgm:pt modelId="{066C3F86-DEB6-4186-BAB2-BDDD546C9B3F}" type="pres">
      <dgm:prSet presAssocID="{09FBE413-2A1F-4A17-AC89-1FDAF774EE1D}" presName="linear" presStyleCnt="0">
        <dgm:presLayoutVars>
          <dgm:animLvl val="lvl"/>
          <dgm:resizeHandles val="exact"/>
        </dgm:presLayoutVars>
      </dgm:prSet>
      <dgm:spPr/>
      <dgm:t>
        <a:bodyPr/>
        <a:lstStyle/>
        <a:p>
          <a:endParaRPr lang="sv-SE"/>
        </a:p>
      </dgm:t>
    </dgm:pt>
    <dgm:pt modelId="{C79A8F02-C795-4502-AC7F-5238D47694C0}" type="pres">
      <dgm:prSet presAssocID="{4FC8BBB9-F294-4670-9139-AF9A747A41CB}" presName="parentText" presStyleLbl="node1" presStyleIdx="0" presStyleCnt="6">
        <dgm:presLayoutVars>
          <dgm:chMax val="0"/>
          <dgm:bulletEnabled val="1"/>
        </dgm:presLayoutVars>
      </dgm:prSet>
      <dgm:spPr/>
      <dgm:t>
        <a:bodyPr/>
        <a:lstStyle/>
        <a:p>
          <a:endParaRPr lang="sv-SE"/>
        </a:p>
      </dgm:t>
    </dgm:pt>
    <dgm:pt modelId="{52B79709-6294-4D51-BBAE-4BC921D899BF}" type="pres">
      <dgm:prSet presAssocID="{AFCACC8C-6F77-490D-9047-7A10C4122A9E}" presName="spacer" presStyleCnt="0"/>
      <dgm:spPr/>
    </dgm:pt>
    <dgm:pt modelId="{A2C59820-507E-4B5D-90B1-CA61D8E85FE1}" type="pres">
      <dgm:prSet presAssocID="{EE15CE05-EF92-46B4-8FCE-5FEC977FAB80}" presName="parentText" presStyleLbl="node1" presStyleIdx="1" presStyleCnt="6">
        <dgm:presLayoutVars>
          <dgm:chMax val="0"/>
          <dgm:bulletEnabled val="1"/>
        </dgm:presLayoutVars>
      </dgm:prSet>
      <dgm:spPr/>
      <dgm:t>
        <a:bodyPr/>
        <a:lstStyle/>
        <a:p>
          <a:endParaRPr lang="sv-SE"/>
        </a:p>
      </dgm:t>
    </dgm:pt>
    <dgm:pt modelId="{803A0461-D4DE-4988-B683-67526E350777}" type="pres">
      <dgm:prSet presAssocID="{03C44395-4D6A-4101-856E-78723A8DF452}" presName="spacer" presStyleCnt="0"/>
      <dgm:spPr/>
    </dgm:pt>
    <dgm:pt modelId="{409D0BE9-5A05-45FD-8C7A-57C1BA7D6491}" type="pres">
      <dgm:prSet presAssocID="{892C2C00-477B-4D0C-9DAD-CDE3B3213605}" presName="parentText" presStyleLbl="node1" presStyleIdx="2" presStyleCnt="6">
        <dgm:presLayoutVars>
          <dgm:chMax val="0"/>
          <dgm:bulletEnabled val="1"/>
        </dgm:presLayoutVars>
      </dgm:prSet>
      <dgm:spPr/>
      <dgm:t>
        <a:bodyPr/>
        <a:lstStyle/>
        <a:p>
          <a:endParaRPr lang="sv-SE"/>
        </a:p>
      </dgm:t>
    </dgm:pt>
    <dgm:pt modelId="{14C8C6D1-674C-4188-A692-0AD3D2C8E06E}" type="pres">
      <dgm:prSet presAssocID="{8D2632E1-4DCC-4780-8C9E-4350830A179F}" presName="spacer" presStyleCnt="0"/>
      <dgm:spPr/>
    </dgm:pt>
    <dgm:pt modelId="{5C4C5E01-A542-499B-9255-6B7DD3B18BE4}" type="pres">
      <dgm:prSet presAssocID="{B581052A-3D38-4D15-9FF3-143391E7EBCE}" presName="parentText" presStyleLbl="node1" presStyleIdx="3" presStyleCnt="6">
        <dgm:presLayoutVars>
          <dgm:chMax val="0"/>
          <dgm:bulletEnabled val="1"/>
        </dgm:presLayoutVars>
      </dgm:prSet>
      <dgm:spPr/>
      <dgm:t>
        <a:bodyPr/>
        <a:lstStyle/>
        <a:p>
          <a:endParaRPr lang="sv-SE"/>
        </a:p>
      </dgm:t>
    </dgm:pt>
    <dgm:pt modelId="{EEB0FC3F-4196-415F-8701-D58B26A7F74C}" type="pres">
      <dgm:prSet presAssocID="{5F5E5ADD-0B12-429D-8778-8F41246414D3}" presName="spacer" presStyleCnt="0"/>
      <dgm:spPr/>
    </dgm:pt>
    <dgm:pt modelId="{D35F400E-810A-4D69-BB79-0262597CC232}" type="pres">
      <dgm:prSet presAssocID="{55157AC8-47DC-40CA-95A8-6D8D69C13433}" presName="parentText" presStyleLbl="node1" presStyleIdx="4" presStyleCnt="6">
        <dgm:presLayoutVars>
          <dgm:chMax val="0"/>
          <dgm:bulletEnabled val="1"/>
        </dgm:presLayoutVars>
      </dgm:prSet>
      <dgm:spPr/>
      <dgm:t>
        <a:bodyPr/>
        <a:lstStyle/>
        <a:p>
          <a:endParaRPr lang="sv-SE"/>
        </a:p>
      </dgm:t>
    </dgm:pt>
    <dgm:pt modelId="{EFC71E65-1DD4-4587-9ABF-4164E03F20CA}" type="pres">
      <dgm:prSet presAssocID="{DC2F4847-AF4F-4ED3-BB57-564AEB00773A}" presName="spacer" presStyleCnt="0"/>
      <dgm:spPr/>
    </dgm:pt>
    <dgm:pt modelId="{7C4F192F-D548-4429-BA8A-456B0FC18FEF}" type="pres">
      <dgm:prSet presAssocID="{382257E0-2BA2-4F98-9395-06BD8466345E}" presName="parentText" presStyleLbl="node1" presStyleIdx="5" presStyleCnt="6">
        <dgm:presLayoutVars>
          <dgm:chMax val="0"/>
          <dgm:bulletEnabled val="1"/>
        </dgm:presLayoutVars>
      </dgm:prSet>
      <dgm:spPr/>
      <dgm:t>
        <a:bodyPr/>
        <a:lstStyle/>
        <a:p>
          <a:endParaRPr lang="sv-SE"/>
        </a:p>
      </dgm:t>
    </dgm:pt>
  </dgm:ptLst>
  <dgm:cxnLst>
    <dgm:cxn modelId="{FD6A5CEE-A028-41D5-959C-FAF763B4295E}" srcId="{09FBE413-2A1F-4A17-AC89-1FDAF774EE1D}" destId="{892C2C00-477B-4D0C-9DAD-CDE3B3213605}" srcOrd="2" destOrd="0" parTransId="{AECECBB8-A1FB-4C34-B2A2-C7F039782A79}" sibTransId="{8D2632E1-4DCC-4780-8C9E-4350830A179F}"/>
    <dgm:cxn modelId="{9A609D59-0887-4DDF-9813-4BFE71A4BF63}" srcId="{09FBE413-2A1F-4A17-AC89-1FDAF774EE1D}" destId="{55157AC8-47DC-40CA-95A8-6D8D69C13433}" srcOrd="4" destOrd="0" parTransId="{F088F69C-8F41-4A7B-A837-CF2DC7D02913}" sibTransId="{DC2F4847-AF4F-4ED3-BB57-564AEB00773A}"/>
    <dgm:cxn modelId="{919194BF-86B4-4175-9394-58868D6D94FF}" type="presOf" srcId="{4FC8BBB9-F294-4670-9139-AF9A747A41CB}" destId="{C79A8F02-C795-4502-AC7F-5238D47694C0}" srcOrd="0" destOrd="0" presId="urn:microsoft.com/office/officeart/2005/8/layout/vList2"/>
    <dgm:cxn modelId="{B7D5A429-89E9-40DD-A536-7CEDFC704606}" srcId="{09FBE413-2A1F-4A17-AC89-1FDAF774EE1D}" destId="{4FC8BBB9-F294-4670-9139-AF9A747A41CB}" srcOrd="0" destOrd="0" parTransId="{1ADD0A08-A8CE-49AA-BAA2-CE5BBDDD3F2B}" sibTransId="{AFCACC8C-6F77-490D-9047-7A10C4122A9E}"/>
    <dgm:cxn modelId="{852ECEE0-04C6-4FEC-8936-1577BD3E19E1}" type="presOf" srcId="{382257E0-2BA2-4F98-9395-06BD8466345E}" destId="{7C4F192F-D548-4429-BA8A-456B0FC18FEF}" srcOrd="0" destOrd="0" presId="urn:microsoft.com/office/officeart/2005/8/layout/vList2"/>
    <dgm:cxn modelId="{D8C1752B-16CC-4798-A7DB-4D80478301CD}" type="presOf" srcId="{EE15CE05-EF92-46B4-8FCE-5FEC977FAB80}" destId="{A2C59820-507E-4B5D-90B1-CA61D8E85FE1}" srcOrd="0" destOrd="0" presId="urn:microsoft.com/office/officeart/2005/8/layout/vList2"/>
    <dgm:cxn modelId="{FFBD3BD4-108E-4781-B0AB-64CA26E38921}" type="presOf" srcId="{55157AC8-47DC-40CA-95A8-6D8D69C13433}" destId="{D35F400E-810A-4D69-BB79-0262597CC232}" srcOrd="0" destOrd="0" presId="urn:microsoft.com/office/officeart/2005/8/layout/vList2"/>
    <dgm:cxn modelId="{5500D88D-5548-4B00-AC28-B6652C9E4AEB}" type="presOf" srcId="{B581052A-3D38-4D15-9FF3-143391E7EBCE}" destId="{5C4C5E01-A542-499B-9255-6B7DD3B18BE4}" srcOrd="0" destOrd="0" presId="urn:microsoft.com/office/officeart/2005/8/layout/vList2"/>
    <dgm:cxn modelId="{9145CD19-02CF-454D-8780-2AA861567F85}" type="presOf" srcId="{09FBE413-2A1F-4A17-AC89-1FDAF774EE1D}" destId="{066C3F86-DEB6-4186-BAB2-BDDD546C9B3F}" srcOrd="0" destOrd="0" presId="urn:microsoft.com/office/officeart/2005/8/layout/vList2"/>
    <dgm:cxn modelId="{D824074C-DBDF-49C4-B1FC-9389153F78BA}" srcId="{09FBE413-2A1F-4A17-AC89-1FDAF774EE1D}" destId="{B581052A-3D38-4D15-9FF3-143391E7EBCE}" srcOrd="3" destOrd="0" parTransId="{28BB5C13-EB6D-453C-98DF-DC9A8D1E5F08}" sibTransId="{5F5E5ADD-0B12-429D-8778-8F41246414D3}"/>
    <dgm:cxn modelId="{B92797C5-9A5B-4ED8-A412-D894EA0F0397}" srcId="{09FBE413-2A1F-4A17-AC89-1FDAF774EE1D}" destId="{EE15CE05-EF92-46B4-8FCE-5FEC977FAB80}" srcOrd="1" destOrd="0" parTransId="{AE96B725-5CAE-4298-A460-65D0CC831D85}" sibTransId="{03C44395-4D6A-4101-856E-78723A8DF452}"/>
    <dgm:cxn modelId="{8EB4D2B7-7C2F-4E47-B8EF-446E3E5A036E}" srcId="{09FBE413-2A1F-4A17-AC89-1FDAF774EE1D}" destId="{382257E0-2BA2-4F98-9395-06BD8466345E}" srcOrd="5" destOrd="0" parTransId="{900925BD-6CFD-451F-96B3-A8CECB7F4A3F}" sibTransId="{025CC544-E911-4EE2-87D1-F65951679C2C}"/>
    <dgm:cxn modelId="{613BC774-809E-48D8-9D5F-C8C16156D163}" type="presOf" srcId="{892C2C00-477B-4D0C-9DAD-CDE3B3213605}" destId="{409D0BE9-5A05-45FD-8C7A-57C1BA7D6491}" srcOrd="0" destOrd="0" presId="urn:microsoft.com/office/officeart/2005/8/layout/vList2"/>
    <dgm:cxn modelId="{88BD92ED-90C2-43A4-B3DF-259D7D38B169}" type="presParOf" srcId="{066C3F86-DEB6-4186-BAB2-BDDD546C9B3F}" destId="{C79A8F02-C795-4502-AC7F-5238D47694C0}" srcOrd="0" destOrd="0" presId="urn:microsoft.com/office/officeart/2005/8/layout/vList2"/>
    <dgm:cxn modelId="{B9C1D49B-244E-4BF5-A733-AE267A5A9ECC}" type="presParOf" srcId="{066C3F86-DEB6-4186-BAB2-BDDD546C9B3F}" destId="{52B79709-6294-4D51-BBAE-4BC921D899BF}" srcOrd="1" destOrd="0" presId="urn:microsoft.com/office/officeart/2005/8/layout/vList2"/>
    <dgm:cxn modelId="{9F32C698-0201-4770-937E-5A8D12A4345A}" type="presParOf" srcId="{066C3F86-DEB6-4186-BAB2-BDDD546C9B3F}" destId="{A2C59820-507E-4B5D-90B1-CA61D8E85FE1}" srcOrd="2" destOrd="0" presId="urn:microsoft.com/office/officeart/2005/8/layout/vList2"/>
    <dgm:cxn modelId="{F9A9DCF8-DECE-4CCE-BECF-9B74FD92AE53}" type="presParOf" srcId="{066C3F86-DEB6-4186-BAB2-BDDD546C9B3F}" destId="{803A0461-D4DE-4988-B683-67526E350777}" srcOrd="3" destOrd="0" presId="urn:microsoft.com/office/officeart/2005/8/layout/vList2"/>
    <dgm:cxn modelId="{682EEB5F-7C29-40B8-94AD-F8C6017A72EB}" type="presParOf" srcId="{066C3F86-DEB6-4186-BAB2-BDDD546C9B3F}" destId="{409D0BE9-5A05-45FD-8C7A-57C1BA7D6491}" srcOrd="4" destOrd="0" presId="urn:microsoft.com/office/officeart/2005/8/layout/vList2"/>
    <dgm:cxn modelId="{7BB71F53-050A-409F-9806-C6F97DAA7F66}" type="presParOf" srcId="{066C3F86-DEB6-4186-BAB2-BDDD546C9B3F}" destId="{14C8C6D1-674C-4188-A692-0AD3D2C8E06E}" srcOrd="5" destOrd="0" presId="urn:microsoft.com/office/officeart/2005/8/layout/vList2"/>
    <dgm:cxn modelId="{B86723D2-F52C-4B5B-A8AD-88BBB10D609F}" type="presParOf" srcId="{066C3F86-DEB6-4186-BAB2-BDDD546C9B3F}" destId="{5C4C5E01-A542-499B-9255-6B7DD3B18BE4}" srcOrd="6" destOrd="0" presId="urn:microsoft.com/office/officeart/2005/8/layout/vList2"/>
    <dgm:cxn modelId="{263BCCAA-A0E6-4779-B435-B18C5D850223}" type="presParOf" srcId="{066C3F86-DEB6-4186-BAB2-BDDD546C9B3F}" destId="{EEB0FC3F-4196-415F-8701-D58B26A7F74C}" srcOrd="7" destOrd="0" presId="urn:microsoft.com/office/officeart/2005/8/layout/vList2"/>
    <dgm:cxn modelId="{3B63718C-EFD0-413E-AA02-763E5E2A2D8B}" type="presParOf" srcId="{066C3F86-DEB6-4186-BAB2-BDDD546C9B3F}" destId="{D35F400E-810A-4D69-BB79-0262597CC232}" srcOrd="8" destOrd="0" presId="urn:microsoft.com/office/officeart/2005/8/layout/vList2"/>
    <dgm:cxn modelId="{F00E68A3-C198-4DF5-B03F-B6AD938F15BF}" type="presParOf" srcId="{066C3F86-DEB6-4186-BAB2-BDDD546C9B3F}" destId="{EFC71E65-1DD4-4587-9ABF-4164E03F20CA}" srcOrd="9" destOrd="0" presId="urn:microsoft.com/office/officeart/2005/8/layout/vList2"/>
    <dgm:cxn modelId="{5F191BEC-04DE-4373-B6DB-17AA535F5FEB}" type="presParOf" srcId="{066C3F86-DEB6-4186-BAB2-BDDD546C9B3F}" destId="{7C4F192F-D548-4429-BA8A-456B0FC18FE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3B7F9F-73BE-4223-9940-AF8908819D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sv-SE"/>
        </a:p>
      </dgm:t>
    </dgm:pt>
    <dgm:pt modelId="{53E4C3BB-45D4-48E7-8357-62E37F0B46B8}">
      <dgm:prSet/>
      <dgm:spPr/>
      <dgm:t>
        <a:bodyPr/>
        <a:lstStyle/>
        <a:p>
          <a:pPr rtl="0"/>
          <a:r>
            <a:rPr lang="sv-SE" dirty="0" smtClean="0"/>
            <a:t>Vad önskar ni av gruppledaren?</a:t>
          </a:r>
          <a:endParaRPr lang="sv-SE" dirty="0"/>
        </a:p>
      </dgm:t>
    </dgm:pt>
    <dgm:pt modelId="{9AF60210-182F-4865-AA73-19BF4F9F1339}" type="parTrans" cxnId="{56147B80-1C3E-4D9F-8DF3-69691321EA4D}">
      <dgm:prSet/>
      <dgm:spPr/>
      <dgm:t>
        <a:bodyPr/>
        <a:lstStyle/>
        <a:p>
          <a:endParaRPr lang="sv-SE"/>
        </a:p>
      </dgm:t>
    </dgm:pt>
    <dgm:pt modelId="{1370464D-D1B3-47E1-8B16-4C28EDC953BD}" type="sibTrans" cxnId="{56147B80-1C3E-4D9F-8DF3-69691321EA4D}">
      <dgm:prSet/>
      <dgm:spPr/>
      <dgm:t>
        <a:bodyPr/>
        <a:lstStyle/>
        <a:p>
          <a:endParaRPr lang="sv-SE"/>
        </a:p>
      </dgm:t>
    </dgm:pt>
    <dgm:pt modelId="{42747EBB-30B7-4C47-8CE1-BE4396F52897}">
      <dgm:prSet/>
      <dgm:spPr/>
      <dgm:t>
        <a:bodyPr/>
        <a:lstStyle/>
        <a:p>
          <a:pPr rtl="0"/>
          <a:r>
            <a:rPr lang="sv-SE" dirty="0" smtClean="0"/>
            <a:t>Onödigt mycket tid går åt till årsuppföljning?</a:t>
          </a:r>
          <a:endParaRPr lang="sv-SE" dirty="0"/>
        </a:p>
      </dgm:t>
    </dgm:pt>
    <dgm:pt modelId="{A1235C54-EC92-46F6-9B90-997989CBA6D5}" type="parTrans" cxnId="{7BFA8693-3E42-4DB2-822A-83D4DDBC45A5}">
      <dgm:prSet/>
      <dgm:spPr/>
      <dgm:t>
        <a:bodyPr/>
        <a:lstStyle/>
        <a:p>
          <a:endParaRPr lang="sv-SE"/>
        </a:p>
      </dgm:t>
    </dgm:pt>
    <dgm:pt modelId="{1F3280D8-7DE1-4333-B870-A8F38DD9A77D}" type="sibTrans" cxnId="{7BFA8693-3E42-4DB2-822A-83D4DDBC45A5}">
      <dgm:prSet/>
      <dgm:spPr/>
      <dgm:t>
        <a:bodyPr/>
        <a:lstStyle/>
        <a:p>
          <a:endParaRPr lang="sv-SE"/>
        </a:p>
      </dgm:t>
    </dgm:pt>
    <dgm:pt modelId="{CB0176FA-F712-45BF-8778-80F4C37A398B}">
      <dgm:prSet/>
      <dgm:spPr/>
      <dgm:t>
        <a:bodyPr/>
        <a:lstStyle/>
        <a:p>
          <a:pPr rtl="0"/>
          <a:r>
            <a:rPr lang="sv-SE" dirty="0" smtClean="0"/>
            <a:t>Hur minska antalet avvikelser?</a:t>
          </a:r>
          <a:endParaRPr lang="sv-SE" dirty="0"/>
        </a:p>
      </dgm:t>
    </dgm:pt>
    <dgm:pt modelId="{1C5768AA-7562-4B62-849B-A06A5DB2936C}" type="parTrans" cxnId="{9D6CA487-9D0B-4807-97FC-0BA4D11627C9}">
      <dgm:prSet/>
      <dgm:spPr/>
      <dgm:t>
        <a:bodyPr/>
        <a:lstStyle/>
        <a:p>
          <a:endParaRPr lang="sv-SE"/>
        </a:p>
      </dgm:t>
    </dgm:pt>
    <dgm:pt modelId="{B2FF2C6D-434B-4C87-A94D-2CE2DFC46248}" type="sibTrans" cxnId="{9D6CA487-9D0B-4807-97FC-0BA4D11627C9}">
      <dgm:prSet/>
      <dgm:spPr/>
      <dgm:t>
        <a:bodyPr/>
        <a:lstStyle/>
        <a:p>
          <a:endParaRPr lang="sv-SE"/>
        </a:p>
      </dgm:t>
    </dgm:pt>
    <dgm:pt modelId="{1AE34CD7-4182-4FDD-81BE-117BCFCDD805}">
      <dgm:prSet/>
      <dgm:spPr/>
      <dgm:t>
        <a:bodyPr/>
        <a:lstStyle/>
        <a:p>
          <a:pPr rtl="0"/>
          <a:r>
            <a:rPr lang="sv-SE" dirty="0" smtClean="0"/>
            <a:t>Behöver vi tydliggöra rollfördelningen?</a:t>
          </a:r>
          <a:endParaRPr lang="sv-SE" dirty="0"/>
        </a:p>
      </dgm:t>
    </dgm:pt>
    <dgm:pt modelId="{F7E72FBC-63AC-4E78-92BE-63C21C091951}" type="parTrans" cxnId="{B50C5C8D-7E56-4A94-ADCF-74788E327E16}">
      <dgm:prSet/>
      <dgm:spPr/>
      <dgm:t>
        <a:bodyPr/>
        <a:lstStyle/>
        <a:p>
          <a:endParaRPr lang="sv-SE"/>
        </a:p>
      </dgm:t>
    </dgm:pt>
    <dgm:pt modelId="{68C25341-87FE-4FFB-9264-11AD711C06EE}" type="sibTrans" cxnId="{B50C5C8D-7E56-4A94-ADCF-74788E327E16}">
      <dgm:prSet/>
      <dgm:spPr/>
      <dgm:t>
        <a:bodyPr/>
        <a:lstStyle/>
        <a:p>
          <a:endParaRPr lang="sv-SE"/>
        </a:p>
      </dgm:t>
    </dgm:pt>
    <dgm:pt modelId="{ED21E726-6556-41DF-9C73-16FAD97F5E18}" type="pres">
      <dgm:prSet presAssocID="{EA3B7F9F-73BE-4223-9940-AF8908819DF7}" presName="linear" presStyleCnt="0">
        <dgm:presLayoutVars>
          <dgm:animLvl val="lvl"/>
          <dgm:resizeHandles val="exact"/>
        </dgm:presLayoutVars>
      </dgm:prSet>
      <dgm:spPr/>
      <dgm:t>
        <a:bodyPr/>
        <a:lstStyle/>
        <a:p>
          <a:endParaRPr lang="sv-SE"/>
        </a:p>
      </dgm:t>
    </dgm:pt>
    <dgm:pt modelId="{763EFE6F-BB87-471D-8F71-72A33D4CB530}" type="pres">
      <dgm:prSet presAssocID="{1AE34CD7-4182-4FDD-81BE-117BCFCDD805}" presName="parentText" presStyleLbl="node1" presStyleIdx="0" presStyleCnt="4">
        <dgm:presLayoutVars>
          <dgm:chMax val="0"/>
          <dgm:bulletEnabled val="1"/>
        </dgm:presLayoutVars>
      </dgm:prSet>
      <dgm:spPr/>
      <dgm:t>
        <a:bodyPr/>
        <a:lstStyle/>
        <a:p>
          <a:endParaRPr lang="sv-SE"/>
        </a:p>
      </dgm:t>
    </dgm:pt>
    <dgm:pt modelId="{4B9A0DDE-4BA1-4CE3-AE3F-07ECA54F3249}" type="pres">
      <dgm:prSet presAssocID="{68C25341-87FE-4FFB-9264-11AD711C06EE}" presName="spacer" presStyleCnt="0"/>
      <dgm:spPr/>
    </dgm:pt>
    <dgm:pt modelId="{419A2D8D-6DF5-482A-9C43-5FED17C09A77}" type="pres">
      <dgm:prSet presAssocID="{53E4C3BB-45D4-48E7-8357-62E37F0B46B8}" presName="parentText" presStyleLbl="node1" presStyleIdx="1" presStyleCnt="4">
        <dgm:presLayoutVars>
          <dgm:chMax val="0"/>
          <dgm:bulletEnabled val="1"/>
        </dgm:presLayoutVars>
      </dgm:prSet>
      <dgm:spPr/>
      <dgm:t>
        <a:bodyPr/>
        <a:lstStyle/>
        <a:p>
          <a:endParaRPr lang="sv-SE"/>
        </a:p>
      </dgm:t>
    </dgm:pt>
    <dgm:pt modelId="{0E07179C-D042-4E20-9F34-7D36F2A4F109}" type="pres">
      <dgm:prSet presAssocID="{1370464D-D1B3-47E1-8B16-4C28EDC953BD}" presName="spacer" presStyleCnt="0"/>
      <dgm:spPr/>
    </dgm:pt>
    <dgm:pt modelId="{C17DC443-36DB-4C0E-B5D1-BCD2D036A189}" type="pres">
      <dgm:prSet presAssocID="{42747EBB-30B7-4C47-8CE1-BE4396F52897}" presName="parentText" presStyleLbl="node1" presStyleIdx="2" presStyleCnt="4">
        <dgm:presLayoutVars>
          <dgm:chMax val="0"/>
          <dgm:bulletEnabled val="1"/>
        </dgm:presLayoutVars>
      </dgm:prSet>
      <dgm:spPr/>
      <dgm:t>
        <a:bodyPr/>
        <a:lstStyle/>
        <a:p>
          <a:endParaRPr lang="sv-SE"/>
        </a:p>
      </dgm:t>
    </dgm:pt>
    <dgm:pt modelId="{C7B2395D-CC47-41CE-83F0-53DA286A40AF}" type="pres">
      <dgm:prSet presAssocID="{1F3280D8-7DE1-4333-B870-A8F38DD9A77D}" presName="spacer" presStyleCnt="0"/>
      <dgm:spPr/>
    </dgm:pt>
    <dgm:pt modelId="{342DB146-9EEC-4EB3-A111-124EB2FABA1D}" type="pres">
      <dgm:prSet presAssocID="{CB0176FA-F712-45BF-8778-80F4C37A398B}" presName="parentText" presStyleLbl="node1" presStyleIdx="3" presStyleCnt="4">
        <dgm:presLayoutVars>
          <dgm:chMax val="0"/>
          <dgm:bulletEnabled val="1"/>
        </dgm:presLayoutVars>
      </dgm:prSet>
      <dgm:spPr/>
      <dgm:t>
        <a:bodyPr/>
        <a:lstStyle/>
        <a:p>
          <a:endParaRPr lang="sv-SE"/>
        </a:p>
      </dgm:t>
    </dgm:pt>
  </dgm:ptLst>
  <dgm:cxnLst>
    <dgm:cxn modelId="{C65638CD-5DD2-454B-817F-6FF67EF1DC9B}" type="presOf" srcId="{1AE34CD7-4182-4FDD-81BE-117BCFCDD805}" destId="{763EFE6F-BB87-471D-8F71-72A33D4CB530}" srcOrd="0" destOrd="0" presId="urn:microsoft.com/office/officeart/2005/8/layout/vList2"/>
    <dgm:cxn modelId="{3ED6FA1C-598D-4050-8885-3038D60EA565}" type="presOf" srcId="{CB0176FA-F712-45BF-8778-80F4C37A398B}" destId="{342DB146-9EEC-4EB3-A111-124EB2FABA1D}" srcOrd="0" destOrd="0" presId="urn:microsoft.com/office/officeart/2005/8/layout/vList2"/>
    <dgm:cxn modelId="{B50C5C8D-7E56-4A94-ADCF-74788E327E16}" srcId="{EA3B7F9F-73BE-4223-9940-AF8908819DF7}" destId="{1AE34CD7-4182-4FDD-81BE-117BCFCDD805}" srcOrd="0" destOrd="0" parTransId="{F7E72FBC-63AC-4E78-92BE-63C21C091951}" sibTransId="{68C25341-87FE-4FFB-9264-11AD711C06EE}"/>
    <dgm:cxn modelId="{7BFA8693-3E42-4DB2-822A-83D4DDBC45A5}" srcId="{EA3B7F9F-73BE-4223-9940-AF8908819DF7}" destId="{42747EBB-30B7-4C47-8CE1-BE4396F52897}" srcOrd="2" destOrd="0" parTransId="{A1235C54-EC92-46F6-9B90-997989CBA6D5}" sibTransId="{1F3280D8-7DE1-4333-B870-A8F38DD9A77D}"/>
    <dgm:cxn modelId="{357BFB04-42B6-4B46-8B3B-779DF67EEBA7}" type="presOf" srcId="{EA3B7F9F-73BE-4223-9940-AF8908819DF7}" destId="{ED21E726-6556-41DF-9C73-16FAD97F5E18}" srcOrd="0" destOrd="0" presId="urn:microsoft.com/office/officeart/2005/8/layout/vList2"/>
    <dgm:cxn modelId="{70E3FB19-37E9-42BE-BAE5-6E1CA10E354D}" type="presOf" srcId="{53E4C3BB-45D4-48E7-8357-62E37F0B46B8}" destId="{419A2D8D-6DF5-482A-9C43-5FED17C09A77}" srcOrd="0" destOrd="0" presId="urn:microsoft.com/office/officeart/2005/8/layout/vList2"/>
    <dgm:cxn modelId="{9D6CA487-9D0B-4807-97FC-0BA4D11627C9}" srcId="{EA3B7F9F-73BE-4223-9940-AF8908819DF7}" destId="{CB0176FA-F712-45BF-8778-80F4C37A398B}" srcOrd="3" destOrd="0" parTransId="{1C5768AA-7562-4B62-849B-A06A5DB2936C}" sibTransId="{B2FF2C6D-434B-4C87-A94D-2CE2DFC46248}"/>
    <dgm:cxn modelId="{56147B80-1C3E-4D9F-8DF3-69691321EA4D}" srcId="{EA3B7F9F-73BE-4223-9940-AF8908819DF7}" destId="{53E4C3BB-45D4-48E7-8357-62E37F0B46B8}" srcOrd="1" destOrd="0" parTransId="{9AF60210-182F-4865-AA73-19BF4F9F1339}" sibTransId="{1370464D-D1B3-47E1-8B16-4C28EDC953BD}"/>
    <dgm:cxn modelId="{B04D7D4D-AC68-41A2-B40D-049E7E34FF4B}" type="presOf" srcId="{42747EBB-30B7-4C47-8CE1-BE4396F52897}" destId="{C17DC443-36DB-4C0E-B5D1-BCD2D036A189}" srcOrd="0" destOrd="0" presId="urn:microsoft.com/office/officeart/2005/8/layout/vList2"/>
    <dgm:cxn modelId="{D3179F52-2355-4133-BAF4-F3C2D3D22D0C}" type="presParOf" srcId="{ED21E726-6556-41DF-9C73-16FAD97F5E18}" destId="{763EFE6F-BB87-471D-8F71-72A33D4CB530}" srcOrd="0" destOrd="0" presId="urn:microsoft.com/office/officeart/2005/8/layout/vList2"/>
    <dgm:cxn modelId="{E9767C07-9440-4240-9FD9-210A011535F0}" type="presParOf" srcId="{ED21E726-6556-41DF-9C73-16FAD97F5E18}" destId="{4B9A0DDE-4BA1-4CE3-AE3F-07ECA54F3249}" srcOrd="1" destOrd="0" presId="urn:microsoft.com/office/officeart/2005/8/layout/vList2"/>
    <dgm:cxn modelId="{65975FBB-41CB-47AE-A4C1-8B5255CA8F98}" type="presParOf" srcId="{ED21E726-6556-41DF-9C73-16FAD97F5E18}" destId="{419A2D8D-6DF5-482A-9C43-5FED17C09A77}" srcOrd="2" destOrd="0" presId="urn:microsoft.com/office/officeart/2005/8/layout/vList2"/>
    <dgm:cxn modelId="{107E351B-24E2-4B18-8E2B-BB383003E1E1}" type="presParOf" srcId="{ED21E726-6556-41DF-9C73-16FAD97F5E18}" destId="{0E07179C-D042-4E20-9F34-7D36F2A4F109}" srcOrd="3" destOrd="0" presId="urn:microsoft.com/office/officeart/2005/8/layout/vList2"/>
    <dgm:cxn modelId="{3BFE026D-CA45-48D4-B812-E47FC64E9B58}" type="presParOf" srcId="{ED21E726-6556-41DF-9C73-16FAD97F5E18}" destId="{C17DC443-36DB-4C0E-B5D1-BCD2D036A189}" srcOrd="4" destOrd="0" presId="urn:microsoft.com/office/officeart/2005/8/layout/vList2"/>
    <dgm:cxn modelId="{6A40EC30-D0ED-475D-9C7D-6EA5630AE2FB}" type="presParOf" srcId="{ED21E726-6556-41DF-9C73-16FAD97F5E18}" destId="{C7B2395D-CC47-41CE-83F0-53DA286A40AF}" srcOrd="5" destOrd="0" presId="urn:microsoft.com/office/officeart/2005/8/layout/vList2"/>
    <dgm:cxn modelId="{EA9D921D-A25F-45D5-B907-396308DE4EA4}" type="presParOf" srcId="{ED21E726-6556-41DF-9C73-16FAD97F5E18}" destId="{342DB146-9EEC-4EB3-A111-124EB2FABA1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B5039-CEE2-4D75-AA45-06F56C15DD2E}">
      <dsp:nvSpPr>
        <dsp:cNvPr id="0" name=""/>
        <dsp:cNvSpPr/>
      </dsp:nvSpPr>
      <dsp:spPr>
        <a:xfrm>
          <a:off x="1386248" y="0"/>
          <a:ext cx="5667897" cy="23703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9CC3C4-FCFE-4116-AE67-2B20126EBAC6}">
      <dsp:nvSpPr>
        <dsp:cNvPr id="0" name=""/>
        <dsp:cNvSpPr/>
      </dsp:nvSpPr>
      <dsp:spPr>
        <a:xfrm>
          <a:off x="2160237" y="288036"/>
          <a:ext cx="4114578" cy="1505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sv-SE" sz="2400" kern="1200" dirty="0" smtClean="0"/>
            <a:t>Extern revisor, Karina </a:t>
          </a:r>
          <a:r>
            <a:rPr lang="sv-SE" sz="2400" kern="1200" dirty="0" err="1" smtClean="0"/>
            <a:t>Kitnæs</a:t>
          </a:r>
          <a:r>
            <a:rPr lang="sv-SE" sz="2400" kern="1200" dirty="0" smtClean="0"/>
            <a:t>,  </a:t>
          </a:r>
          <a:r>
            <a:rPr lang="sv-SE" sz="2400" kern="1200" dirty="0" err="1" smtClean="0"/>
            <a:t>Orbicon</a:t>
          </a:r>
          <a:r>
            <a:rPr lang="sv-SE" sz="2400" kern="1200" dirty="0" smtClean="0"/>
            <a:t>/Woodmark</a:t>
          </a:r>
          <a:endParaRPr lang="sv-SE" sz="2400" kern="1200" dirty="0"/>
        </a:p>
      </dsp:txBody>
      <dsp:txXfrm>
        <a:off x="2160237" y="288036"/>
        <a:ext cx="4114578" cy="1505719"/>
      </dsp:txXfrm>
    </dsp:sp>
    <dsp:sp modelId="{45A03F9B-35C3-4DC6-BAE9-8079A4648AA9}">
      <dsp:nvSpPr>
        <dsp:cNvPr id="0" name=""/>
        <dsp:cNvSpPr/>
      </dsp:nvSpPr>
      <dsp:spPr>
        <a:xfrm>
          <a:off x="722718" y="1361918"/>
          <a:ext cx="5678467" cy="237030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F646D1-AD4F-4722-BB9B-433D18751FAF}">
      <dsp:nvSpPr>
        <dsp:cNvPr id="0" name=""/>
        <dsp:cNvSpPr/>
      </dsp:nvSpPr>
      <dsp:spPr>
        <a:xfrm>
          <a:off x="1291253" y="2085069"/>
          <a:ext cx="4541396" cy="939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sv-SE" sz="2800" kern="1200" dirty="0" smtClean="0"/>
            <a:t>Gruppledaren</a:t>
          </a:r>
          <a:r>
            <a:rPr lang="sv-SE" sz="2900" kern="1200" dirty="0" smtClean="0"/>
            <a:t> i Grönt Paraply</a:t>
          </a:r>
          <a:endParaRPr lang="sv-SE" sz="2900" kern="1200" dirty="0"/>
        </a:p>
      </dsp:txBody>
      <dsp:txXfrm>
        <a:off x="1291253" y="2085069"/>
        <a:ext cx="4541396" cy="939269"/>
      </dsp:txXfrm>
    </dsp:sp>
    <dsp:sp modelId="{90566E0D-EC92-4C1F-AFFC-C1884B688CB1}">
      <dsp:nvSpPr>
        <dsp:cNvPr id="0" name=""/>
        <dsp:cNvSpPr/>
      </dsp:nvSpPr>
      <dsp:spPr>
        <a:xfrm>
          <a:off x="1945130" y="2886813"/>
          <a:ext cx="4553693" cy="2036969"/>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593491-9D46-4218-BB9D-A24CE799FDD3}">
      <dsp:nvSpPr>
        <dsp:cNvPr id="0" name=""/>
        <dsp:cNvSpPr/>
      </dsp:nvSpPr>
      <dsp:spPr>
        <a:xfrm>
          <a:off x="2610386" y="3460449"/>
          <a:ext cx="3220511" cy="932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r>
            <a:rPr lang="sv-SE" sz="4300" kern="1200" dirty="0" smtClean="0"/>
            <a:t>Gruppmedlem</a:t>
          </a:r>
          <a:endParaRPr lang="sv-SE" sz="4300" kern="1200" dirty="0"/>
        </a:p>
      </dsp:txBody>
      <dsp:txXfrm>
        <a:off x="2610386" y="3460449"/>
        <a:ext cx="3220511" cy="932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A8F02-C795-4502-AC7F-5238D47694C0}">
      <dsp:nvSpPr>
        <dsp:cNvPr id="0" name=""/>
        <dsp:cNvSpPr/>
      </dsp:nvSpPr>
      <dsp:spPr>
        <a:xfrm>
          <a:off x="0" y="348939"/>
          <a:ext cx="8136904"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sv-SE" sz="2800" kern="1200" dirty="0" smtClean="0"/>
            <a:t>Allmänt om FSC (Mediabevakning)</a:t>
          </a:r>
          <a:endParaRPr lang="sv-SE" sz="2800" kern="1200" dirty="0"/>
        </a:p>
      </dsp:txBody>
      <dsp:txXfrm>
        <a:off x="31984" y="380923"/>
        <a:ext cx="8072936" cy="591232"/>
      </dsp:txXfrm>
    </dsp:sp>
    <dsp:sp modelId="{A2C59820-507E-4B5D-90B1-CA61D8E85FE1}">
      <dsp:nvSpPr>
        <dsp:cNvPr id="0" name=""/>
        <dsp:cNvSpPr/>
      </dsp:nvSpPr>
      <dsp:spPr>
        <a:xfrm>
          <a:off x="0" y="1084779"/>
          <a:ext cx="8136904"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sv-SE" sz="2800" kern="1200" dirty="0" smtClean="0"/>
            <a:t>Nuvarande skogsstandard och den kommande</a:t>
          </a:r>
          <a:endParaRPr lang="sv-SE" sz="2800" kern="1200" dirty="0"/>
        </a:p>
      </dsp:txBody>
      <dsp:txXfrm>
        <a:off x="31984" y="1116763"/>
        <a:ext cx="8072936" cy="591232"/>
      </dsp:txXfrm>
    </dsp:sp>
    <dsp:sp modelId="{409D0BE9-5A05-45FD-8C7A-57C1BA7D6491}">
      <dsp:nvSpPr>
        <dsp:cNvPr id="0" name=""/>
        <dsp:cNvSpPr/>
      </dsp:nvSpPr>
      <dsp:spPr>
        <a:xfrm>
          <a:off x="0" y="1820619"/>
          <a:ext cx="8136904"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sv-SE" sz="2800" kern="1200" dirty="0" smtClean="0"/>
            <a:t>Släcka avvikelser från revisionen och årsuppföljningen</a:t>
          </a:r>
        </a:p>
      </dsp:txBody>
      <dsp:txXfrm>
        <a:off x="31984" y="1852603"/>
        <a:ext cx="8072936" cy="591232"/>
      </dsp:txXfrm>
    </dsp:sp>
    <dsp:sp modelId="{5C4C5E01-A542-499B-9255-6B7DD3B18BE4}">
      <dsp:nvSpPr>
        <dsp:cNvPr id="0" name=""/>
        <dsp:cNvSpPr/>
      </dsp:nvSpPr>
      <dsp:spPr>
        <a:xfrm>
          <a:off x="0" y="2556459"/>
          <a:ext cx="8136904"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sv-SE" sz="2800" kern="1200" dirty="0" smtClean="0"/>
            <a:t>Årsuppföljningen</a:t>
          </a:r>
        </a:p>
      </dsp:txBody>
      <dsp:txXfrm>
        <a:off x="31984" y="2588443"/>
        <a:ext cx="8072936" cy="591232"/>
      </dsp:txXfrm>
    </dsp:sp>
    <dsp:sp modelId="{D35F400E-810A-4D69-BB79-0262597CC232}">
      <dsp:nvSpPr>
        <dsp:cNvPr id="0" name=""/>
        <dsp:cNvSpPr/>
      </dsp:nvSpPr>
      <dsp:spPr>
        <a:xfrm>
          <a:off x="0" y="3292299"/>
          <a:ext cx="8136904"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sv-SE" sz="2800" kern="1200" smtClean="0"/>
            <a:t>Införande PEFC</a:t>
          </a:r>
          <a:endParaRPr lang="sv-SE" sz="2800" kern="1200" dirty="0" smtClean="0"/>
        </a:p>
      </dsp:txBody>
      <dsp:txXfrm>
        <a:off x="31984" y="3324283"/>
        <a:ext cx="8072936" cy="591232"/>
      </dsp:txXfrm>
    </dsp:sp>
    <dsp:sp modelId="{7C4F192F-D548-4429-BA8A-456B0FC18FEF}">
      <dsp:nvSpPr>
        <dsp:cNvPr id="0" name=""/>
        <dsp:cNvSpPr/>
      </dsp:nvSpPr>
      <dsp:spPr>
        <a:xfrm>
          <a:off x="0" y="4028139"/>
          <a:ext cx="8136904"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sv-SE" sz="2800" kern="1200" dirty="0" smtClean="0"/>
            <a:t>Valda delar ur skogsbruksstandarden tex </a:t>
          </a:r>
          <a:r>
            <a:rPr lang="sv-SE" sz="2800" kern="1200" dirty="0" err="1" smtClean="0"/>
            <a:t>Trakdirektivet</a:t>
          </a:r>
          <a:endParaRPr lang="sv-SE" sz="2800" kern="1200" dirty="0"/>
        </a:p>
      </dsp:txBody>
      <dsp:txXfrm>
        <a:off x="31984" y="4060123"/>
        <a:ext cx="8072936" cy="591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EFE6F-BB87-471D-8F71-72A33D4CB530}">
      <dsp:nvSpPr>
        <dsp:cNvPr id="0" name=""/>
        <dsp:cNvSpPr/>
      </dsp:nvSpPr>
      <dsp:spPr>
        <a:xfrm>
          <a:off x="0" y="423672"/>
          <a:ext cx="7992888"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sv-SE" sz="3300" kern="1200" dirty="0" smtClean="0"/>
            <a:t>Behöver vi tydliggöra rollfördelningen?</a:t>
          </a:r>
          <a:endParaRPr lang="sv-SE" sz="3300" kern="1200" dirty="0"/>
        </a:p>
      </dsp:txBody>
      <dsp:txXfrm>
        <a:off x="37696" y="461368"/>
        <a:ext cx="7917496" cy="696808"/>
      </dsp:txXfrm>
    </dsp:sp>
    <dsp:sp modelId="{419A2D8D-6DF5-482A-9C43-5FED17C09A77}">
      <dsp:nvSpPr>
        <dsp:cNvPr id="0" name=""/>
        <dsp:cNvSpPr/>
      </dsp:nvSpPr>
      <dsp:spPr>
        <a:xfrm>
          <a:off x="0" y="1290912"/>
          <a:ext cx="7992888"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sv-SE" sz="3300" kern="1200" dirty="0" smtClean="0"/>
            <a:t>Vad önskar ni av gruppledaren?</a:t>
          </a:r>
          <a:endParaRPr lang="sv-SE" sz="3300" kern="1200" dirty="0"/>
        </a:p>
      </dsp:txBody>
      <dsp:txXfrm>
        <a:off x="37696" y="1328608"/>
        <a:ext cx="7917496" cy="696808"/>
      </dsp:txXfrm>
    </dsp:sp>
    <dsp:sp modelId="{C17DC443-36DB-4C0E-B5D1-BCD2D036A189}">
      <dsp:nvSpPr>
        <dsp:cNvPr id="0" name=""/>
        <dsp:cNvSpPr/>
      </dsp:nvSpPr>
      <dsp:spPr>
        <a:xfrm>
          <a:off x="0" y="2158152"/>
          <a:ext cx="7992888"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sv-SE" sz="3300" kern="1200" dirty="0" smtClean="0"/>
            <a:t>Onödigt mycket tid går åt till årsuppföljning?</a:t>
          </a:r>
          <a:endParaRPr lang="sv-SE" sz="3300" kern="1200" dirty="0"/>
        </a:p>
      </dsp:txBody>
      <dsp:txXfrm>
        <a:off x="37696" y="2195848"/>
        <a:ext cx="7917496" cy="696808"/>
      </dsp:txXfrm>
    </dsp:sp>
    <dsp:sp modelId="{342DB146-9EEC-4EB3-A111-124EB2FABA1D}">
      <dsp:nvSpPr>
        <dsp:cNvPr id="0" name=""/>
        <dsp:cNvSpPr/>
      </dsp:nvSpPr>
      <dsp:spPr>
        <a:xfrm>
          <a:off x="0" y="3025392"/>
          <a:ext cx="7992888" cy="772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sv-SE" sz="3300" kern="1200" dirty="0" smtClean="0"/>
            <a:t>Hur minska antalet avvikelser?</a:t>
          </a:r>
          <a:endParaRPr lang="sv-SE" sz="3300" kern="1200" dirty="0"/>
        </a:p>
      </dsp:txBody>
      <dsp:txXfrm>
        <a:off x="37696" y="3063088"/>
        <a:ext cx="7917496" cy="69680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endParaRPr lang="sv-SE"/>
          </a:p>
        </p:txBody>
      </p:sp>
      <p:sp>
        <p:nvSpPr>
          <p:cNvPr id="3" name="Platshållare för datum 2"/>
          <p:cNvSpPr>
            <a:spLocks noGrp="1"/>
          </p:cNvSpPr>
          <p:nvPr>
            <p:ph type="dt" sz="quarter" idx="1"/>
          </p:nvPr>
        </p:nvSpPr>
        <p:spPr>
          <a:xfrm>
            <a:off x="3850444" y="1"/>
            <a:ext cx="2945659" cy="496332"/>
          </a:xfrm>
          <a:prstGeom prst="rect">
            <a:avLst/>
          </a:prstGeom>
        </p:spPr>
        <p:txBody>
          <a:bodyPr vert="horz" lIns="91432" tIns="45716" rIns="91432" bIns="45716" rtlCol="0"/>
          <a:lstStyle>
            <a:lvl1pPr algn="r">
              <a:defRPr sz="1200"/>
            </a:lvl1pPr>
          </a:lstStyle>
          <a:p>
            <a:fld id="{78A5103B-0224-4176-9501-700DC9294E78}" type="datetimeFigureOut">
              <a:rPr lang="sv-SE" smtClean="0"/>
              <a:t>2016-09-19</a:t>
            </a:fld>
            <a:endParaRPr lang="sv-SE"/>
          </a:p>
        </p:txBody>
      </p:sp>
      <p:sp>
        <p:nvSpPr>
          <p:cNvPr id="4" name="Platshållare för sidfot 3"/>
          <p:cNvSpPr>
            <a:spLocks noGrp="1"/>
          </p:cNvSpPr>
          <p:nvPr>
            <p:ph type="ftr" sz="quarter" idx="2"/>
          </p:nvPr>
        </p:nvSpPr>
        <p:spPr>
          <a:xfrm>
            <a:off x="1" y="9428584"/>
            <a:ext cx="2945659" cy="496332"/>
          </a:xfrm>
          <a:prstGeom prst="rect">
            <a:avLst/>
          </a:prstGeom>
        </p:spPr>
        <p:txBody>
          <a:bodyPr vert="horz" lIns="91432" tIns="45716" rIns="91432" bIns="45716"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4" y="9428584"/>
            <a:ext cx="2945659" cy="496332"/>
          </a:xfrm>
          <a:prstGeom prst="rect">
            <a:avLst/>
          </a:prstGeom>
        </p:spPr>
        <p:txBody>
          <a:bodyPr vert="horz" lIns="91432" tIns="45716" rIns="91432" bIns="45716" rtlCol="0" anchor="b"/>
          <a:lstStyle>
            <a:lvl1pPr algn="r">
              <a:defRPr sz="1200"/>
            </a:lvl1pPr>
          </a:lstStyle>
          <a:p>
            <a:fld id="{DBC550E0-8E46-446A-8F50-365C16D6FCAC}" type="slidenum">
              <a:rPr lang="sv-SE" smtClean="0"/>
              <a:t>‹#›</a:t>
            </a:fld>
            <a:endParaRPr lang="sv-SE"/>
          </a:p>
        </p:txBody>
      </p:sp>
    </p:spTree>
    <p:extLst>
      <p:ext uri="{BB962C8B-B14F-4D97-AF65-F5344CB8AC3E}">
        <p14:creationId xmlns:p14="http://schemas.microsoft.com/office/powerpoint/2010/main" val="2309798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endParaRPr lang="sv-SE"/>
          </a:p>
        </p:txBody>
      </p:sp>
      <p:sp>
        <p:nvSpPr>
          <p:cNvPr id="3" name="Platshållare för datum 2"/>
          <p:cNvSpPr>
            <a:spLocks noGrp="1"/>
          </p:cNvSpPr>
          <p:nvPr>
            <p:ph type="dt" idx="1"/>
          </p:nvPr>
        </p:nvSpPr>
        <p:spPr>
          <a:xfrm>
            <a:off x="3850444" y="1"/>
            <a:ext cx="2945659" cy="496332"/>
          </a:xfrm>
          <a:prstGeom prst="rect">
            <a:avLst/>
          </a:prstGeom>
        </p:spPr>
        <p:txBody>
          <a:bodyPr vert="horz" lIns="91432" tIns="45716" rIns="91432" bIns="45716" rtlCol="0"/>
          <a:lstStyle>
            <a:lvl1pPr algn="r">
              <a:defRPr sz="1200"/>
            </a:lvl1pPr>
          </a:lstStyle>
          <a:p>
            <a:fld id="{192F1483-26B3-46C3-A275-957D79678E9B}" type="datetimeFigureOut">
              <a:rPr lang="sv-SE" smtClean="0"/>
              <a:t>2016-09-19</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sv-SE"/>
          </a:p>
        </p:txBody>
      </p:sp>
      <p:sp>
        <p:nvSpPr>
          <p:cNvPr id="5" name="Platshållare för anteckningar 4"/>
          <p:cNvSpPr>
            <a:spLocks noGrp="1"/>
          </p:cNvSpPr>
          <p:nvPr>
            <p:ph type="body" sz="quarter" idx="3"/>
          </p:nvPr>
        </p:nvSpPr>
        <p:spPr>
          <a:xfrm>
            <a:off x="679768" y="4715154"/>
            <a:ext cx="5438140" cy="4466987"/>
          </a:xfrm>
          <a:prstGeom prst="rect">
            <a:avLst/>
          </a:prstGeom>
        </p:spPr>
        <p:txBody>
          <a:bodyPr vert="horz" lIns="91432" tIns="45716" rIns="91432" bIns="45716"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1" y="9428584"/>
            <a:ext cx="2945659" cy="496332"/>
          </a:xfrm>
          <a:prstGeom prst="rect">
            <a:avLst/>
          </a:prstGeom>
        </p:spPr>
        <p:txBody>
          <a:bodyPr vert="horz" lIns="91432" tIns="45716" rIns="91432" bIns="45716"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28584"/>
            <a:ext cx="2945659" cy="496332"/>
          </a:xfrm>
          <a:prstGeom prst="rect">
            <a:avLst/>
          </a:prstGeom>
        </p:spPr>
        <p:txBody>
          <a:bodyPr vert="horz" lIns="91432" tIns="45716" rIns="91432" bIns="45716" rtlCol="0" anchor="b"/>
          <a:lstStyle>
            <a:lvl1pPr algn="r">
              <a:defRPr sz="1200"/>
            </a:lvl1pPr>
          </a:lstStyle>
          <a:p>
            <a:fld id="{68B9F57A-8B25-43A6-BD4F-E7C0D7B56C8B}" type="slidenum">
              <a:rPr lang="sv-SE" smtClean="0"/>
              <a:t>‹#›</a:t>
            </a:fld>
            <a:endParaRPr lang="sv-SE"/>
          </a:p>
        </p:txBody>
      </p:sp>
    </p:spTree>
    <p:extLst>
      <p:ext uri="{BB962C8B-B14F-4D97-AF65-F5344CB8AC3E}">
        <p14:creationId xmlns:p14="http://schemas.microsoft.com/office/powerpoint/2010/main" val="861805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B9F57A-8B25-43A6-BD4F-E7C0D7B56C8B}" type="slidenum">
              <a:rPr lang="sv-SE" smtClean="0"/>
              <a:t>1</a:t>
            </a:fld>
            <a:endParaRPr lang="sv-SE"/>
          </a:p>
        </p:txBody>
      </p:sp>
    </p:spTree>
    <p:extLst>
      <p:ext uri="{BB962C8B-B14F-4D97-AF65-F5344CB8AC3E}">
        <p14:creationId xmlns:p14="http://schemas.microsoft.com/office/powerpoint/2010/main" val="2831556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71</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72</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76</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77</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4</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5</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9</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26</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42</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66</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69</a:t>
            </a:fld>
            <a:endParaRPr lang="sv-SE"/>
          </a:p>
        </p:txBody>
      </p:sp>
    </p:spTree>
    <p:extLst>
      <p:ext uri="{BB962C8B-B14F-4D97-AF65-F5344CB8AC3E}">
        <p14:creationId xmlns:p14="http://schemas.microsoft.com/office/powerpoint/2010/main" val="561593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B9F57A-8B25-43A6-BD4F-E7C0D7B56C8B}" type="slidenum">
              <a:rPr lang="sv-SE" smtClean="0"/>
              <a:t>70</a:t>
            </a:fld>
            <a:endParaRPr lang="sv-SE"/>
          </a:p>
        </p:txBody>
      </p:sp>
    </p:spTree>
    <p:extLst>
      <p:ext uri="{BB962C8B-B14F-4D97-AF65-F5344CB8AC3E}">
        <p14:creationId xmlns:p14="http://schemas.microsoft.com/office/powerpoint/2010/main" val="56159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A57395C8-B9AB-458A-A596-E346E82896CF}" type="slidenum">
              <a:rPr lang="sv-SE" smtClean="0"/>
              <a:pPr/>
              <a:t>‹#›</a:t>
            </a:fld>
            <a:endParaRPr lang="sv-SE"/>
          </a:p>
        </p:txBody>
      </p:sp>
    </p:spTree>
    <p:extLst>
      <p:ext uri="{BB962C8B-B14F-4D97-AF65-F5344CB8AC3E}">
        <p14:creationId xmlns:p14="http://schemas.microsoft.com/office/powerpoint/2010/main" val="26927437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70FD44E1-F240-4B93-832C-130D793A309C}" type="slidenum">
              <a:rPr lang="sv-SE" smtClean="0"/>
              <a:pPr/>
              <a:t>‹#›</a:t>
            </a:fld>
            <a:endParaRPr lang="sv-SE"/>
          </a:p>
        </p:txBody>
      </p:sp>
    </p:spTree>
    <p:extLst>
      <p:ext uri="{BB962C8B-B14F-4D97-AF65-F5344CB8AC3E}">
        <p14:creationId xmlns:p14="http://schemas.microsoft.com/office/powerpoint/2010/main" val="364410645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7806C98A-CD04-4671-9EA8-E38B7F3F9408}" type="slidenum">
              <a:rPr lang="sv-SE" smtClean="0"/>
              <a:pPr/>
              <a:t>‹#›</a:t>
            </a:fld>
            <a:endParaRPr lang="sv-SE"/>
          </a:p>
        </p:txBody>
      </p:sp>
    </p:spTree>
    <p:extLst>
      <p:ext uri="{BB962C8B-B14F-4D97-AF65-F5344CB8AC3E}">
        <p14:creationId xmlns:p14="http://schemas.microsoft.com/office/powerpoint/2010/main" val="370146375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FC759AF5-4EA0-4AEC-820F-AADECD55E6F5}" type="slidenum">
              <a:rPr lang="sv-SE" smtClean="0"/>
              <a:pPr/>
              <a:t>‹#›</a:t>
            </a:fld>
            <a:endParaRPr lang="sv-SE"/>
          </a:p>
        </p:txBody>
      </p:sp>
    </p:spTree>
    <p:extLst>
      <p:ext uri="{BB962C8B-B14F-4D97-AF65-F5344CB8AC3E}">
        <p14:creationId xmlns:p14="http://schemas.microsoft.com/office/powerpoint/2010/main" val="297330852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endParaRPr lang="sv-SE"/>
          </a:p>
        </p:txBody>
      </p:sp>
      <p:sp>
        <p:nvSpPr>
          <p:cNvPr id="5" name="Platshållare för sidfot 4"/>
          <p:cNvSpPr>
            <a:spLocks noGrp="1"/>
          </p:cNvSpPr>
          <p:nvPr>
            <p:ph type="ftr" sz="quarter" idx="11"/>
          </p:nvPr>
        </p:nvSpPr>
        <p:spPr/>
        <p:txBody>
          <a:bodyPr/>
          <a:lstStyle>
            <a:lvl1pPr>
              <a:defRPr/>
            </a:lvl1pPr>
          </a:lstStyle>
          <a:p>
            <a:endParaRPr lang="sv-SE"/>
          </a:p>
        </p:txBody>
      </p:sp>
      <p:sp>
        <p:nvSpPr>
          <p:cNvPr id="6" name="Platshållare för bildnummer 5"/>
          <p:cNvSpPr>
            <a:spLocks noGrp="1"/>
          </p:cNvSpPr>
          <p:nvPr>
            <p:ph type="sldNum" sz="quarter" idx="12"/>
          </p:nvPr>
        </p:nvSpPr>
        <p:spPr/>
        <p:txBody>
          <a:bodyPr/>
          <a:lstStyle>
            <a:lvl1pPr>
              <a:defRPr/>
            </a:lvl1pPr>
          </a:lstStyle>
          <a:p>
            <a:fld id="{AD9D6C88-651E-4384-BC13-2F85595EEF92}" type="slidenum">
              <a:rPr lang="sv-SE" smtClean="0"/>
              <a:pPr/>
              <a:t>‹#›</a:t>
            </a:fld>
            <a:endParaRPr lang="sv-SE"/>
          </a:p>
        </p:txBody>
      </p:sp>
    </p:spTree>
    <p:extLst>
      <p:ext uri="{BB962C8B-B14F-4D97-AF65-F5344CB8AC3E}">
        <p14:creationId xmlns:p14="http://schemas.microsoft.com/office/powerpoint/2010/main" val="342682166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lvl1pPr>
              <a:defRPr/>
            </a:lvl1pPr>
          </a:lstStyle>
          <a:p>
            <a:endParaRPr lang="sv-SE"/>
          </a:p>
        </p:txBody>
      </p:sp>
      <p:sp>
        <p:nvSpPr>
          <p:cNvPr id="6" name="Platshållare för sidfot 5"/>
          <p:cNvSpPr>
            <a:spLocks noGrp="1"/>
          </p:cNvSpPr>
          <p:nvPr>
            <p:ph type="ftr" sz="quarter" idx="11"/>
          </p:nvPr>
        </p:nvSpPr>
        <p:spPr/>
        <p:txBody>
          <a:bodyPr/>
          <a:lstStyle>
            <a:lvl1pPr>
              <a:defRPr/>
            </a:lvl1pPr>
          </a:lstStyle>
          <a:p>
            <a:endParaRPr lang="sv-SE"/>
          </a:p>
        </p:txBody>
      </p:sp>
      <p:sp>
        <p:nvSpPr>
          <p:cNvPr id="7" name="Platshållare för bildnummer 6"/>
          <p:cNvSpPr>
            <a:spLocks noGrp="1"/>
          </p:cNvSpPr>
          <p:nvPr>
            <p:ph type="sldNum" sz="quarter" idx="12"/>
          </p:nvPr>
        </p:nvSpPr>
        <p:spPr/>
        <p:txBody>
          <a:bodyPr/>
          <a:lstStyle>
            <a:lvl1pPr>
              <a:defRPr/>
            </a:lvl1pPr>
          </a:lstStyle>
          <a:p>
            <a:fld id="{C9DC2CDC-CA14-4F7C-BF5B-24207744B22E}" type="slidenum">
              <a:rPr lang="sv-SE" smtClean="0"/>
              <a:pPr/>
              <a:t>‹#›</a:t>
            </a:fld>
            <a:endParaRPr lang="sv-SE"/>
          </a:p>
        </p:txBody>
      </p:sp>
    </p:spTree>
    <p:extLst>
      <p:ext uri="{BB962C8B-B14F-4D97-AF65-F5344CB8AC3E}">
        <p14:creationId xmlns:p14="http://schemas.microsoft.com/office/powerpoint/2010/main" val="338564153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a:defRPr/>
            </a:lvl1pPr>
          </a:lstStyle>
          <a:p>
            <a:endParaRPr lang="sv-SE"/>
          </a:p>
        </p:txBody>
      </p:sp>
      <p:sp>
        <p:nvSpPr>
          <p:cNvPr id="8" name="Platshållare för sidfot 7"/>
          <p:cNvSpPr>
            <a:spLocks noGrp="1"/>
          </p:cNvSpPr>
          <p:nvPr>
            <p:ph type="ftr" sz="quarter" idx="11"/>
          </p:nvPr>
        </p:nvSpPr>
        <p:spPr/>
        <p:txBody>
          <a:bodyPr/>
          <a:lstStyle>
            <a:lvl1pPr>
              <a:defRPr/>
            </a:lvl1pPr>
          </a:lstStyle>
          <a:p>
            <a:endParaRPr lang="sv-SE"/>
          </a:p>
        </p:txBody>
      </p:sp>
      <p:sp>
        <p:nvSpPr>
          <p:cNvPr id="9" name="Platshållare för bildnummer 8"/>
          <p:cNvSpPr>
            <a:spLocks noGrp="1"/>
          </p:cNvSpPr>
          <p:nvPr>
            <p:ph type="sldNum" sz="quarter" idx="12"/>
          </p:nvPr>
        </p:nvSpPr>
        <p:spPr/>
        <p:txBody>
          <a:bodyPr/>
          <a:lstStyle>
            <a:lvl1pPr>
              <a:defRPr/>
            </a:lvl1pPr>
          </a:lstStyle>
          <a:p>
            <a:fld id="{F01F69C9-269E-4118-9851-0625F33B6F43}" type="slidenum">
              <a:rPr lang="sv-SE" smtClean="0"/>
              <a:pPr/>
              <a:t>‹#›</a:t>
            </a:fld>
            <a:endParaRPr lang="sv-SE"/>
          </a:p>
        </p:txBody>
      </p:sp>
    </p:spTree>
    <p:extLst>
      <p:ext uri="{BB962C8B-B14F-4D97-AF65-F5344CB8AC3E}">
        <p14:creationId xmlns:p14="http://schemas.microsoft.com/office/powerpoint/2010/main" val="306156939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lvl1pPr>
              <a:defRPr/>
            </a:lvl1pPr>
          </a:lstStyle>
          <a:p>
            <a:endParaRPr lang="sv-SE"/>
          </a:p>
        </p:txBody>
      </p:sp>
      <p:sp>
        <p:nvSpPr>
          <p:cNvPr id="4" name="Platshållare för sidfot 3"/>
          <p:cNvSpPr>
            <a:spLocks noGrp="1"/>
          </p:cNvSpPr>
          <p:nvPr>
            <p:ph type="ftr" sz="quarter" idx="11"/>
          </p:nvPr>
        </p:nvSpPr>
        <p:spPr/>
        <p:txBody>
          <a:bodyPr/>
          <a:lstStyle>
            <a:lvl1pPr>
              <a:defRPr/>
            </a:lvl1pPr>
          </a:lstStyle>
          <a:p>
            <a:endParaRPr lang="sv-SE"/>
          </a:p>
        </p:txBody>
      </p:sp>
      <p:sp>
        <p:nvSpPr>
          <p:cNvPr id="5" name="Platshållare för bildnummer 4"/>
          <p:cNvSpPr>
            <a:spLocks noGrp="1"/>
          </p:cNvSpPr>
          <p:nvPr>
            <p:ph type="sldNum" sz="quarter" idx="12"/>
          </p:nvPr>
        </p:nvSpPr>
        <p:spPr/>
        <p:txBody>
          <a:bodyPr/>
          <a:lstStyle>
            <a:lvl1pPr>
              <a:defRPr/>
            </a:lvl1pPr>
          </a:lstStyle>
          <a:p>
            <a:fld id="{006812FA-F875-44EC-B4D1-0B969D7EC229}" type="slidenum">
              <a:rPr lang="sv-SE" smtClean="0"/>
              <a:pPr/>
              <a:t>‹#›</a:t>
            </a:fld>
            <a:endParaRPr lang="sv-SE"/>
          </a:p>
        </p:txBody>
      </p:sp>
    </p:spTree>
    <p:extLst>
      <p:ext uri="{BB962C8B-B14F-4D97-AF65-F5344CB8AC3E}">
        <p14:creationId xmlns:p14="http://schemas.microsoft.com/office/powerpoint/2010/main" val="35333363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endParaRPr lang="sv-SE"/>
          </a:p>
        </p:txBody>
      </p:sp>
      <p:sp>
        <p:nvSpPr>
          <p:cNvPr id="3" name="Platshållare för sidfot 2"/>
          <p:cNvSpPr>
            <a:spLocks noGrp="1"/>
          </p:cNvSpPr>
          <p:nvPr>
            <p:ph type="ftr" sz="quarter" idx="11"/>
          </p:nvPr>
        </p:nvSpPr>
        <p:spPr/>
        <p:txBody>
          <a:bodyPr/>
          <a:lstStyle>
            <a:lvl1pPr>
              <a:defRPr/>
            </a:lvl1pPr>
          </a:lstStyle>
          <a:p>
            <a:endParaRPr lang="sv-SE"/>
          </a:p>
        </p:txBody>
      </p:sp>
      <p:sp>
        <p:nvSpPr>
          <p:cNvPr id="4" name="Platshållare för bildnummer 3"/>
          <p:cNvSpPr>
            <a:spLocks noGrp="1"/>
          </p:cNvSpPr>
          <p:nvPr>
            <p:ph type="sldNum" sz="quarter" idx="12"/>
          </p:nvPr>
        </p:nvSpPr>
        <p:spPr/>
        <p:txBody>
          <a:bodyPr/>
          <a:lstStyle>
            <a:lvl1pPr>
              <a:defRPr/>
            </a:lvl1pPr>
          </a:lstStyle>
          <a:p>
            <a:fld id="{7FBF6A37-6E3F-456C-8D52-793340F9540D}" type="slidenum">
              <a:rPr lang="sv-SE" smtClean="0"/>
              <a:pPr/>
              <a:t>‹#›</a:t>
            </a:fld>
            <a:endParaRPr lang="sv-SE"/>
          </a:p>
        </p:txBody>
      </p:sp>
    </p:spTree>
    <p:extLst>
      <p:ext uri="{BB962C8B-B14F-4D97-AF65-F5344CB8AC3E}">
        <p14:creationId xmlns:p14="http://schemas.microsoft.com/office/powerpoint/2010/main" val="128138385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p>
        </p:txBody>
      </p:sp>
      <p:sp>
        <p:nvSpPr>
          <p:cNvPr id="6" name="Platshållare för sidfot 5"/>
          <p:cNvSpPr>
            <a:spLocks noGrp="1"/>
          </p:cNvSpPr>
          <p:nvPr>
            <p:ph type="ftr" sz="quarter" idx="11"/>
          </p:nvPr>
        </p:nvSpPr>
        <p:spPr/>
        <p:txBody>
          <a:bodyPr/>
          <a:lstStyle>
            <a:lvl1pPr>
              <a:defRPr/>
            </a:lvl1pPr>
          </a:lstStyle>
          <a:p>
            <a:endParaRPr lang="sv-SE"/>
          </a:p>
        </p:txBody>
      </p:sp>
      <p:sp>
        <p:nvSpPr>
          <p:cNvPr id="7" name="Platshållare för bildnummer 6"/>
          <p:cNvSpPr>
            <a:spLocks noGrp="1"/>
          </p:cNvSpPr>
          <p:nvPr>
            <p:ph type="sldNum" sz="quarter" idx="12"/>
          </p:nvPr>
        </p:nvSpPr>
        <p:spPr/>
        <p:txBody>
          <a:bodyPr/>
          <a:lstStyle>
            <a:lvl1pPr>
              <a:defRPr/>
            </a:lvl1pPr>
          </a:lstStyle>
          <a:p>
            <a:fld id="{CE01AB44-7375-4FB1-95CB-24C04DB01124}" type="slidenum">
              <a:rPr lang="sv-SE" smtClean="0"/>
              <a:pPr/>
              <a:t>‹#›</a:t>
            </a:fld>
            <a:endParaRPr lang="sv-SE"/>
          </a:p>
        </p:txBody>
      </p:sp>
    </p:spTree>
    <p:extLst>
      <p:ext uri="{BB962C8B-B14F-4D97-AF65-F5344CB8AC3E}">
        <p14:creationId xmlns:p14="http://schemas.microsoft.com/office/powerpoint/2010/main" val="13983356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endParaRPr lang="sv-SE"/>
          </a:p>
        </p:txBody>
      </p:sp>
      <p:sp>
        <p:nvSpPr>
          <p:cNvPr id="6" name="Platshållare för sidfot 5"/>
          <p:cNvSpPr>
            <a:spLocks noGrp="1"/>
          </p:cNvSpPr>
          <p:nvPr>
            <p:ph type="ftr" sz="quarter" idx="11"/>
          </p:nvPr>
        </p:nvSpPr>
        <p:spPr/>
        <p:txBody>
          <a:bodyPr/>
          <a:lstStyle>
            <a:lvl1pPr>
              <a:defRPr/>
            </a:lvl1pPr>
          </a:lstStyle>
          <a:p>
            <a:endParaRPr lang="sv-SE"/>
          </a:p>
        </p:txBody>
      </p:sp>
      <p:sp>
        <p:nvSpPr>
          <p:cNvPr id="7" name="Platshållare för bildnummer 6"/>
          <p:cNvSpPr>
            <a:spLocks noGrp="1"/>
          </p:cNvSpPr>
          <p:nvPr>
            <p:ph type="sldNum" sz="quarter" idx="12"/>
          </p:nvPr>
        </p:nvSpPr>
        <p:spPr/>
        <p:txBody>
          <a:bodyPr/>
          <a:lstStyle>
            <a:lvl1pPr>
              <a:defRPr/>
            </a:lvl1pPr>
          </a:lstStyle>
          <a:p>
            <a:fld id="{2FF65342-D6F9-4623-8E87-B0697ABC2976}" type="slidenum">
              <a:rPr lang="sv-SE" smtClean="0"/>
              <a:pPr/>
              <a:t>‹#›</a:t>
            </a:fld>
            <a:endParaRPr lang="sv-SE"/>
          </a:p>
        </p:txBody>
      </p:sp>
    </p:spTree>
    <p:extLst>
      <p:ext uri="{BB962C8B-B14F-4D97-AF65-F5344CB8AC3E}">
        <p14:creationId xmlns:p14="http://schemas.microsoft.com/office/powerpoint/2010/main" val="9594123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smtClean="0"/>
              <a:t>Klicka här för att ändra format på bakgrundsrubriken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sv-S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sv-S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2BFA6F3-A345-42E6-92CD-72CB5B9B04E8}"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fsc.org/vanliga-frgor-och-svar.301.htm" TargetMode="External"/><Relationship Id="rId2" Type="http://schemas.openxmlformats.org/officeDocument/2006/relationships/hyperlink" Target="http://se.fsc.org/"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info.fsc.org/" TargetMode="External"/><Relationship Id="rId4" Type="http://schemas.openxmlformats.org/officeDocument/2006/relationships/hyperlink" Target="http://se.fsc.org/reviderade-pc.334.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e.fsc.org/principer-och-kriterier.264.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grontparaply.se/" TargetMode="External"/><Relationship Id="rId2" Type="http://schemas.openxmlformats.org/officeDocument/2006/relationships/hyperlink" Target="mailto:martin.persson@grontparaply.se"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skogsstyrelsen.se/Aga-och-bruka/Skogsbruk/Skota-skog-/God-miljohansyn/Faktabla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png"/><Relationship Id="rId2" Type="http://schemas.openxmlformats.org/officeDocument/2006/relationships/hyperlink" Target="http://www.grontparaply.se/medlem-inloggning.html"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gif"/></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grontparaply.se/medlemigp/index.html"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48.xml.rels><?xml version="1.0" encoding="UTF-8" standalone="yes"?>
<Relationships xmlns="http://schemas.openxmlformats.org/package/2006/relationships"><Relationship Id="rId3" Type="http://schemas.openxmlformats.org/officeDocument/2006/relationships/hyperlink" Target="https://minasidor.skogsstyrelsen.se/skogskartan/"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hyperlink" Target="http://www.artdatabanken.se/media/2013/hela-boken.pdf" TargetMode="External"/><Relationship Id="rId4" Type="http://schemas.openxmlformats.org/officeDocument/2006/relationships/hyperlink" Target="http://www.artportalen.s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grontparaply.se/medlemmarna.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skogskartan.skogsstyrelsen.se/skogskartan/"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hyperlink" Target="http://www.skogsstyrelsen.se/Aga-och-bruka/Skogsbruk/Skador-pa-skog/Korskador/"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grontparaply.se/medlemigp/index.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grontparaply.se/medlemigp/index.html"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grontparaply.se/medlemmarna.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rontparaply.se/"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7128792" cy="470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ubrik 1"/>
          <p:cNvSpPr>
            <a:spLocks noGrp="1"/>
          </p:cNvSpPr>
          <p:nvPr>
            <p:ph type="ctrTitle"/>
          </p:nvPr>
        </p:nvSpPr>
        <p:spPr>
          <a:xfrm>
            <a:off x="1763688" y="2060848"/>
            <a:ext cx="3958013" cy="938535"/>
          </a:xfrm>
        </p:spPr>
        <p:txBody>
          <a:bodyPr/>
          <a:lstStyle/>
          <a:p>
            <a:r>
              <a:rPr lang="sv-SE" sz="5400" dirty="0" smtClean="0"/>
              <a:t>Välkomna</a:t>
            </a:r>
            <a:endParaRPr lang="sv-SE" sz="5400" dirty="0"/>
          </a:p>
        </p:txBody>
      </p:sp>
      <p:sp>
        <p:nvSpPr>
          <p:cNvPr id="3" name="Underrubrik 2"/>
          <p:cNvSpPr>
            <a:spLocks noGrp="1"/>
          </p:cNvSpPr>
          <p:nvPr>
            <p:ph type="subTitle" idx="1"/>
          </p:nvPr>
        </p:nvSpPr>
        <p:spPr>
          <a:xfrm>
            <a:off x="827584" y="5517232"/>
            <a:ext cx="6400800" cy="936104"/>
          </a:xfrm>
        </p:spPr>
        <p:txBody>
          <a:bodyPr/>
          <a:lstStyle/>
          <a:p>
            <a:r>
              <a:rPr lang="sv-SE" b="1" dirty="0" smtClean="0">
                <a:solidFill>
                  <a:schemeClr val="bg1"/>
                </a:solidFill>
              </a:rPr>
              <a:t>Jönköping tisdag 20 september</a:t>
            </a:r>
          </a:p>
          <a:p>
            <a:r>
              <a:rPr lang="sv-SE" b="1" dirty="0" smtClean="0">
                <a:solidFill>
                  <a:schemeClr val="bg1"/>
                </a:solidFill>
              </a:rPr>
              <a:t>Avesta onsdag 21 september</a:t>
            </a:r>
            <a:r>
              <a:rPr lang="sv-SE" dirty="0" smtClean="0"/>
              <a:t> </a:t>
            </a:r>
          </a:p>
        </p:txBody>
      </p:sp>
      <p:pic>
        <p:nvPicPr>
          <p:cNvPr id="3074" name="Picture 2" descr="\\k45001\DataK\df121\Grönt Paraply\Nya loggan\Grönt paraply-logga_Y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88640"/>
            <a:ext cx="8208522"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85645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Svenska FSC</a:t>
            </a:r>
            <a:endParaRPr lang="sv-SE" dirty="0"/>
          </a:p>
        </p:txBody>
      </p:sp>
      <p:sp>
        <p:nvSpPr>
          <p:cNvPr id="3" name="Platshållare för innehåll 2"/>
          <p:cNvSpPr>
            <a:spLocks noGrp="1"/>
          </p:cNvSpPr>
          <p:nvPr>
            <p:ph idx="1"/>
          </p:nvPr>
        </p:nvSpPr>
        <p:spPr>
          <a:xfrm>
            <a:off x="685800" y="1981199"/>
            <a:ext cx="8134672" cy="4643391"/>
          </a:xfrm>
        </p:spPr>
        <p:txBody>
          <a:bodyPr/>
          <a:lstStyle/>
          <a:p>
            <a:pPr>
              <a:buFont typeface="Wingdings" panose="05000000000000000000" pitchFamily="2" charset="2"/>
              <a:buChar char="ü"/>
            </a:pPr>
            <a:r>
              <a:rPr lang="sv-SE" sz="2800" dirty="0"/>
              <a:t>Hälften av Sveriges produktiva </a:t>
            </a:r>
            <a:r>
              <a:rPr lang="sv-SE" sz="2800" dirty="0" smtClean="0"/>
              <a:t>skogsmark är </a:t>
            </a:r>
            <a:r>
              <a:rPr lang="sv-SE" sz="2800" dirty="0"/>
              <a:t>FSC-certifierad</a:t>
            </a:r>
          </a:p>
          <a:p>
            <a:pPr>
              <a:buFont typeface="Wingdings" panose="05000000000000000000" pitchFamily="2" charset="2"/>
              <a:buChar char="ü"/>
            </a:pPr>
            <a:r>
              <a:rPr lang="sv-SE" sz="2800" dirty="0" smtClean="0"/>
              <a:t>2/3 </a:t>
            </a:r>
            <a:r>
              <a:rPr lang="sv-SE" sz="2800" dirty="0"/>
              <a:t>av Sveriges skogar är certifierade </a:t>
            </a:r>
            <a:r>
              <a:rPr lang="sv-SE" sz="2800" dirty="0" smtClean="0"/>
              <a:t>enligt FSC eller PEFC</a:t>
            </a:r>
            <a:endParaRPr lang="sv-SE" sz="2800" dirty="0"/>
          </a:p>
          <a:p>
            <a:pPr>
              <a:buFont typeface="Wingdings" panose="05000000000000000000" pitchFamily="2" charset="2"/>
              <a:buChar char="ü"/>
            </a:pPr>
            <a:r>
              <a:rPr lang="sv-SE" sz="2800" dirty="0" smtClean="0"/>
              <a:t>Globalt </a:t>
            </a:r>
            <a:r>
              <a:rPr lang="sv-SE" sz="2800" dirty="0"/>
              <a:t>sett ligger Sverige på plats </a:t>
            </a:r>
            <a:r>
              <a:rPr lang="sv-SE" sz="2800" dirty="0" smtClean="0"/>
              <a:t>fyra över </a:t>
            </a:r>
            <a:r>
              <a:rPr lang="sv-SE" sz="2800" dirty="0"/>
              <a:t>antal hektar FSC-certifierad skog </a:t>
            </a:r>
            <a:r>
              <a:rPr lang="sv-SE" sz="2800" dirty="0" smtClean="0"/>
              <a:t>i världen</a:t>
            </a:r>
            <a:r>
              <a:rPr lang="sv-SE" sz="2800" dirty="0"/>
              <a:t>. Före ligger Ryssland, Kanada </a:t>
            </a:r>
            <a:r>
              <a:rPr lang="sv-SE" sz="2800" dirty="0" smtClean="0"/>
              <a:t>och USA</a:t>
            </a:r>
            <a:endParaRPr lang="sv-SE" sz="28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10</a:t>
            </a:fld>
            <a:endParaRPr lang="sv-SE"/>
          </a:p>
        </p:txBody>
      </p:sp>
    </p:spTree>
    <p:extLst>
      <p:ext uri="{BB962C8B-B14F-4D97-AF65-F5344CB8AC3E}">
        <p14:creationId xmlns:p14="http://schemas.microsoft.com/office/powerpoint/2010/main" val="4255902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Svenska FSC</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11</a:t>
            </a:fld>
            <a:endParaRPr lang="sv-SE"/>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9931"/>
            <a:ext cx="9144564" cy="60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ruta 6"/>
          <p:cNvSpPr txBox="1"/>
          <p:nvPr/>
        </p:nvSpPr>
        <p:spPr>
          <a:xfrm>
            <a:off x="2051720" y="188640"/>
            <a:ext cx="4695516" cy="461665"/>
          </a:xfrm>
          <a:prstGeom prst="rect">
            <a:avLst/>
          </a:prstGeom>
          <a:noFill/>
        </p:spPr>
        <p:txBody>
          <a:bodyPr wrap="none" rtlCol="0">
            <a:spAutoFit/>
          </a:bodyPr>
          <a:lstStyle/>
          <a:p>
            <a:r>
              <a:rPr lang="sv-SE" dirty="0" smtClean="0"/>
              <a:t>Hämtat från Svenska FSC:s hemsida</a:t>
            </a:r>
            <a:endParaRPr lang="sv-SE" dirty="0"/>
          </a:p>
        </p:txBody>
      </p:sp>
    </p:spTree>
    <p:extLst>
      <p:ext uri="{BB962C8B-B14F-4D97-AF65-F5344CB8AC3E}">
        <p14:creationId xmlns:p14="http://schemas.microsoft.com/office/powerpoint/2010/main" val="389170690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12</a:t>
            </a:fld>
            <a:endParaRPr lang="sv-SE"/>
          </a:p>
        </p:txBody>
      </p:sp>
      <p:sp>
        <p:nvSpPr>
          <p:cNvPr id="7" name="textruta 6"/>
          <p:cNvSpPr txBox="1"/>
          <p:nvPr/>
        </p:nvSpPr>
        <p:spPr>
          <a:xfrm>
            <a:off x="2051720" y="188640"/>
            <a:ext cx="4695516" cy="461665"/>
          </a:xfrm>
          <a:prstGeom prst="rect">
            <a:avLst/>
          </a:prstGeom>
          <a:noFill/>
        </p:spPr>
        <p:txBody>
          <a:bodyPr wrap="none" rtlCol="0">
            <a:spAutoFit/>
          </a:bodyPr>
          <a:lstStyle/>
          <a:p>
            <a:r>
              <a:rPr lang="sv-SE" dirty="0" smtClean="0"/>
              <a:t>Hämtat från Svenska FSC:s hemsida</a:t>
            </a:r>
            <a:endParaRPr lang="sv-SE"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3"/>
            <a:ext cx="9164693"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16371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13</a:t>
            </a:fld>
            <a:endParaRPr lang="sv-SE"/>
          </a:p>
        </p:txBody>
      </p:sp>
      <p:sp>
        <p:nvSpPr>
          <p:cNvPr id="7" name="textruta 6"/>
          <p:cNvSpPr txBox="1"/>
          <p:nvPr/>
        </p:nvSpPr>
        <p:spPr>
          <a:xfrm>
            <a:off x="2051720" y="188640"/>
            <a:ext cx="4695516" cy="461665"/>
          </a:xfrm>
          <a:prstGeom prst="rect">
            <a:avLst/>
          </a:prstGeom>
          <a:noFill/>
        </p:spPr>
        <p:txBody>
          <a:bodyPr wrap="none" rtlCol="0">
            <a:spAutoFit/>
          </a:bodyPr>
          <a:lstStyle/>
          <a:p>
            <a:r>
              <a:rPr lang="sv-SE" dirty="0" smtClean="0"/>
              <a:t>Hämtat från Svenska FSC:s hemsida</a:t>
            </a:r>
            <a:endParaRPr lang="sv-SE" dirty="0"/>
          </a:p>
        </p:txBody>
      </p:sp>
      <p:sp>
        <p:nvSpPr>
          <p:cNvPr id="2" name="textruta 1"/>
          <p:cNvSpPr txBox="1"/>
          <p:nvPr/>
        </p:nvSpPr>
        <p:spPr>
          <a:xfrm>
            <a:off x="237698" y="908719"/>
            <a:ext cx="8640960" cy="5447645"/>
          </a:xfrm>
          <a:prstGeom prst="rect">
            <a:avLst/>
          </a:prstGeom>
          <a:noFill/>
        </p:spPr>
        <p:txBody>
          <a:bodyPr wrap="square" rtlCol="0">
            <a:spAutoFit/>
          </a:bodyPr>
          <a:lstStyle/>
          <a:p>
            <a:r>
              <a:rPr lang="sv-SE" dirty="0"/>
              <a:t>Tre nivåer av anmärkningar</a:t>
            </a:r>
          </a:p>
          <a:p>
            <a:endParaRPr lang="sv-SE" sz="1800" dirty="0"/>
          </a:p>
          <a:p>
            <a:r>
              <a:rPr lang="sv-SE" dirty="0"/>
              <a:t>1. Observationer</a:t>
            </a:r>
          </a:p>
          <a:p>
            <a:r>
              <a:rPr lang="sv-SE" sz="1800" dirty="0"/>
              <a:t>Områden där kontrollanten ser att det finns ett behov av att stärka FSC-arbetet för att förebygga framtida felsteg. Inga skyldigheter att redovisa åtgärder, men vid kommande revision kontrolleras dessa områden extra. Observationerna är tänkta som en vägledning i förbättringsarbetet. </a:t>
            </a:r>
            <a:endParaRPr lang="sv-SE" sz="1800" dirty="0" smtClean="0"/>
          </a:p>
          <a:p>
            <a:endParaRPr lang="sv-SE" sz="1800" dirty="0"/>
          </a:p>
          <a:p>
            <a:r>
              <a:rPr lang="sv-SE" dirty="0"/>
              <a:t>2. Mindre anmärkningar</a:t>
            </a:r>
          </a:p>
          <a:p>
            <a:r>
              <a:rPr lang="sv-SE" sz="1800" dirty="0"/>
              <a:t>Kontrollanten har registrerat att den certifierade inte fullt ut lyckats följa en standardregel. Här behövs korrigeringar, men åtgärdsbehovet bedöms inte som akut. Ska till nästa årliga kontroll vara åtgärdad</a:t>
            </a:r>
            <a:r>
              <a:rPr lang="sv-SE" sz="1800" dirty="0" smtClean="0"/>
              <a:t>.</a:t>
            </a:r>
          </a:p>
          <a:p>
            <a:endParaRPr lang="sv-SE" sz="1800" dirty="0"/>
          </a:p>
          <a:p>
            <a:r>
              <a:rPr lang="sv-SE" dirty="0"/>
              <a:t>3. Större anmärkning</a:t>
            </a:r>
          </a:p>
          <a:p>
            <a:r>
              <a:rPr lang="sv-SE" sz="1800" dirty="0"/>
              <a:t>Kontrollanten har registrerat att den certifierade inte lyckats följa en standardregel. Misslyckandet bedöms som allvarlig. Den certifierade ska åtgärda felet och inom 3 månader redovisa vad som gjorts för att rätta till eller förhindra att nya misstag av samma karaktär upprepas.</a:t>
            </a:r>
          </a:p>
        </p:txBody>
      </p:sp>
    </p:spTree>
    <p:extLst>
      <p:ext uri="{BB962C8B-B14F-4D97-AF65-F5344CB8AC3E}">
        <p14:creationId xmlns:p14="http://schemas.microsoft.com/office/powerpoint/2010/main" val="2998278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 calcmode="lin" valueType="num">
                                      <p:cBhvr additive="base">
                                        <p:cTn id="2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Bra info </a:t>
            </a:r>
            <a:r>
              <a:rPr lang="sv-SE" dirty="0" smtClean="0"/>
              <a:t>hos Svenska FSC</a:t>
            </a:r>
            <a:endParaRPr lang="sv-SE" dirty="0"/>
          </a:p>
        </p:txBody>
      </p:sp>
      <p:sp>
        <p:nvSpPr>
          <p:cNvPr id="3" name="Platshållare för innehåll 2"/>
          <p:cNvSpPr>
            <a:spLocks noGrp="1"/>
          </p:cNvSpPr>
          <p:nvPr>
            <p:ph idx="1"/>
          </p:nvPr>
        </p:nvSpPr>
        <p:spPr>
          <a:xfrm>
            <a:off x="685800" y="1981199"/>
            <a:ext cx="8134672" cy="4643391"/>
          </a:xfrm>
        </p:spPr>
        <p:txBody>
          <a:bodyPr/>
          <a:lstStyle/>
          <a:p>
            <a:pPr>
              <a:buFont typeface="Wingdings" panose="05000000000000000000" pitchFamily="2" charset="2"/>
              <a:buChar char="ü"/>
            </a:pPr>
            <a:r>
              <a:rPr lang="sv-SE" sz="2800" dirty="0" smtClean="0"/>
              <a:t>Svenska FSC</a:t>
            </a:r>
            <a:br>
              <a:rPr lang="sv-SE" sz="2800" dirty="0" smtClean="0"/>
            </a:br>
            <a:r>
              <a:rPr lang="sv-SE" sz="2800" dirty="0" smtClean="0"/>
              <a:t> </a:t>
            </a:r>
            <a:r>
              <a:rPr lang="sv-SE" sz="2800" dirty="0">
                <a:hlinkClick r:id="rId2"/>
              </a:rPr>
              <a:t>http://se.fsc.org</a:t>
            </a:r>
            <a:r>
              <a:rPr lang="sv-SE" sz="2800" dirty="0"/>
              <a:t>/</a:t>
            </a:r>
            <a:endParaRPr lang="sv-SE" sz="2800" dirty="0" smtClean="0">
              <a:hlinkClick r:id="rId3"/>
            </a:endParaRPr>
          </a:p>
          <a:p>
            <a:pPr>
              <a:buFont typeface="Wingdings" panose="05000000000000000000" pitchFamily="2" charset="2"/>
              <a:buChar char="ü"/>
            </a:pPr>
            <a:r>
              <a:rPr lang="sv-SE" sz="2800" dirty="0" smtClean="0"/>
              <a:t>Frågor och svar</a:t>
            </a:r>
            <a:br>
              <a:rPr lang="sv-SE" sz="2800" dirty="0" smtClean="0"/>
            </a:br>
            <a:r>
              <a:rPr lang="sv-SE" sz="2800" dirty="0" smtClean="0"/>
              <a:t> </a:t>
            </a:r>
            <a:r>
              <a:rPr lang="sv-SE" sz="2800" dirty="0" smtClean="0">
                <a:hlinkClick r:id="rId3"/>
              </a:rPr>
              <a:t>http</a:t>
            </a:r>
            <a:r>
              <a:rPr lang="sv-SE" sz="2800" dirty="0">
                <a:hlinkClick r:id="rId3"/>
              </a:rPr>
              <a:t>://</a:t>
            </a:r>
            <a:r>
              <a:rPr lang="sv-SE" sz="2800" dirty="0" smtClean="0">
                <a:hlinkClick r:id="rId3"/>
              </a:rPr>
              <a:t>se.fsc.org/vanliga-frgor-och-svar.301.htm</a:t>
            </a:r>
            <a:endParaRPr lang="sv-SE" sz="2800" dirty="0" smtClean="0"/>
          </a:p>
          <a:p>
            <a:pPr>
              <a:buFont typeface="Wingdings" panose="05000000000000000000" pitchFamily="2" charset="2"/>
              <a:buChar char="ü"/>
            </a:pPr>
            <a:r>
              <a:rPr lang="sv-SE" sz="2800" dirty="0" smtClean="0"/>
              <a:t>Ny standard </a:t>
            </a:r>
            <a:r>
              <a:rPr lang="sv-SE" sz="2800" dirty="0"/>
              <a:t>på </a:t>
            </a:r>
            <a:r>
              <a:rPr lang="sv-SE" sz="2800" dirty="0" smtClean="0"/>
              <a:t>gång</a:t>
            </a:r>
            <a:br>
              <a:rPr lang="sv-SE" sz="2800" dirty="0" smtClean="0"/>
            </a:br>
            <a:r>
              <a:rPr lang="sv-SE" sz="2800" dirty="0" smtClean="0"/>
              <a:t> </a:t>
            </a:r>
            <a:r>
              <a:rPr lang="sv-SE" sz="2800" dirty="0">
                <a:hlinkClick r:id="rId4"/>
              </a:rPr>
              <a:t>http://</a:t>
            </a:r>
            <a:r>
              <a:rPr lang="sv-SE" sz="2800" dirty="0" smtClean="0">
                <a:hlinkClick r:id="rId4"/>
              </a:rPr>
              <a:t>se.fsc.org/reviderade-pc.334.htm</a:t>
            </a:r>
            <a:endParaRPr lang="sv-SE" sz="2800" dirty="0" smtClean="0"/>
          </a:p>
          <a:p>
            <a:pPr>
              <a:buFont typeface="Wingdings" panose="05000000000000000000" pitchFamily="2" charset="2"/>
              <a:buChar char="ü"/>
            </a:pPr>
            <a:r>
              <a:rPr lang="sv-SE" sz="2800" dirty="0"/>
              <a:t>Sök </a:t>
            </a:r>
            <a:r>
              <a:rPr lang="sv-SE" sz="2800" dirty="0" smtClean="0"/>
              <a:t>på Grönt </a:t>
            </a:r>
            <a:r>
              <a:rPr lang="sv-SE" sz="2800" dirty="0"/>
              <a:t>Paraply ”</a:t>
            </a:r>
            <a:r>
              <a:rPr lang="sv-SE" sz="2800" dirty="0" smtClean="0"/>
              <a:t>C006219”</a:t>
            </a:r>
            <a:br>
              <a:rPr lang="sv-SE" sz="2800" dirty="0" smtClean="0"/>
            </a:br>
            <a:r>
              <a:rPr lang="sv-SE" sz="2800" dirty="0" smtClean="0">
                <a:hlinkClick r:id="rId5"/>
              </a:rPr>
              <a:t>http</a:t>
            </a:r>
            <a:r>
              <a:rPr lang="sv-SE" sz="2800" dirty="0">
                <a:hlinkClick r:id="rId5"/>
              </a:rPr>
              <a:t>://info.fsc.org</a:t>
            </a:r>
            <a:r>
              <a:rPr lang="sv-SE" sz="2800" dirty="0" smtClean="0">
                <a:hlinkClick r:id="rId5"/>
              </a:rPr>
              <a:t>/</a:t>
            </a:r>
            <a:endParaRPr lang="sv-SE" sz="28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14</a:t>
            </a:fld>
            <a:endParaRPr lang="sv-SE"/>
          </a:p>
        </p:txBody>
      </p:sp>
    </p:spTree>
    <p:extLst>
      <p:ext uri="{BB962C8B-B14F-4D97-AF65-F5344CB8AC3E}">
        <p14:creationId xmlns:p14="http://schemas.microsoft.com/office/powerpoint/2010/main" val="3050899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a:t>
            </a:r>
            <a:r>
              <a:rPr lang="sv-SE" dirty="0" smtClean="0"/>
              <a:t>vensk skogsbruksstandard enligt FSC</a:t>
            </a:r>
            <a:endParaRPr lang="sv-SE" dirty="0"/>
          </a:p>
        </p:txBody>
      </p:sp>
      <p:sp>
        <p:nvSpPr>
          <p:cNvPr id="3" name="Platshållare för innehåll 2"/>
          <p:cNvSpPr>
            <a:spLocks noGrp="1"/>
          </p:cNvSpPr>
          <p:nvPr>
            <p:ph idx="1"/>
          </p:nvPr>
        </p:nvSpPr>
        <p:spPr/>
        <p:txBody>
          <a:bodyPr/>
          <a:lstStyle/>
          <a:p>
            <a:r>
              <a:rPr lang="sv-SE" dirty="0" smtClean="0"/>
              <a:t>Består av 10 principer och 12 bilagor</a:t>
            </a:r>
          </a:p>
          <a:p>
            <a:endParaRPr lang="sv-SE" dirty="0" smtClean="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140968"/>
            <a:ext cx="7092280" cy="268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15</a:t>
            </a:fld>
            <a:endParaRPr lang="sv-SE"/>
          </a:p>
        </p:txBody>
      </p:sp>
    </p:spTree>
    <p:extLst>
      <p:ext uri="{BB962C8B-B14F-4D97-AF65-F5344CB8AC3E}">
        <p14:creationId xmlns:p14="http://schemas.microsoft.com/office/powerpoint/2010/main" val="302534554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_LRF_Konsult_Martin\Mina bilder\Skogsbilder\Skogsbilder (4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97"/>
          <a:stretch/>
        </p:blipFill>
        <p:spPr bwMode="auto">
          <a:xfrm>
            <a:off x="143618" y="116631"/>
            <a:ext cx="8748861" cy="20886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p:txBody>
          <a:bodyPr/>
          <a:lstStyle/>
          <a:p>
            <a:r>
              <a:rPr lang="sv-SE" sz="9600" b="1" dirty="0" smtClean="0">
                <a:solidFill>
                  <a:schemeClr val="accent3"/>
                </a:solidFill>
                <a:effectLst>
                  <a:outerShdw blurRad="38100" dist="38100" dir="2700000" algn="tl">
                    <a:srgbClr val="000000">
                      <a:alpha val="43137"/>
                    </a:srgbClr>
                  </a:outerShdw>
                </a:effectLst>
              </a:rPr>
              <a:t>10 principer</a:t>
            </a:r>
            <a:endParaRPr lang="sv-SE" sz="9600" b="1" dirty="0">
              <a:solidFill>
                <a:schemeClr val="accent3"/>
              </a:solidFill>
              <a:effectLst>
                <a:outerShdw blurRad="38100" dist="38100" dir="2700000" algn="tl">
                  <a:srgbClr val="000000">
                    <a:alpha val="43137"/>
                  </a:srgbClr>
                </a:outerShdw>
              </a:effectLst>
            </a:endParaRPr>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827584" y="2420888"/>
            <a:ext cx="7164511" cy="3785652"/>
          </a:xfrm>
          <a:prstGeom prst="rect">
            <a:avLst/>
          </a:prstGeom>
        </p:spPr>
        <p:txBody>
          <a:bodyPr wrap="square">
            <a:spAutoFit/>
          </a:bodyPr>
          <a:lstStyle/>
          <a:p>
            <a:pPr marL="457200" indent="-457200">
              <a:buFont typeface="+mj-lt"/>
              <a:buAutoNum type="arabicPeriod"/>
            </a:pPr>
            <a:r>
              <a:rPr lang="sv-SE" dirty="0" smtClean="0"/>
              <a:t>Efterlevnad av lagar </a:t>
            </a:r>
            <a:r>
              <a:rPr lang="sv-SE" dirty="0"/>
              <a:t>och FSC:s principer</a:t>
            </a:r>
          </a:p>
          <a:p>
            <a:pPr marL="457200" indent="-457200">
              <a:buFont typeface="+mj-lt"/>
              <a:buAutoNum type="arabicPeriod"/>
            </a:pPr>
            <a:r>
              <a:rPr lang="sv-SE" dirty="0" smtClean="0"/>
              <a:t>Ansvar </a:t>
            </a:r>
            <a:r>
              <a:rPr lang="sv-SE" dirty="0"/>
              <a:t>beträffande ägande- och nyttjanderätter</a:t>
            </a:r>
          </a:p>
          <a:p>
            <a:pPr marL="457200" indent="-457200">
              <a:buFont typeface="+mj-lt"/>
              <a:buAutoNum type="arabicPeriod"/>
            </a:pPr>
            <a:r>
              <a:rPr lang="sv-SE" dirty="0" smtClean="0"/>
              <a:t>Ursprungsfolkens </a:t>
            </a:r>
            <a:r>
              <a:rPr lang="sv-SE" dirty="0"/>
              <a:t>rättigheter</a:t>
            </a:r>
          </a:p>
          <a:p>
            <a:pPr marL="457200" indent="-457200">
              <a:buFont typeface="+mj-lt"/>
              <a:buAutoNum type="arabicPeriod"/>
            </a:pPr>
            <a:r>
              <a:rPr lang="sv-SE" dirty="0" smtClean="0"/>
              <a:t>Relationer på samhällsnivå och arbetarrättigheter</a:t>
            </a:r>
            <a:endParaRPr lang="sv-SE" dirty="0"/>
          </a:p>
          <a:p>
            <a:pPr marL="457200" indent="-457200">
              <a:buFont typeface="+mj-lt"/>
              <a:buAutoNum type="arabicPeriod"/>
            </a:pPr>
            <a:r>
              <a:rPr lang="sv-SE" dirty="0" smtClean="0"/>
              <a:t>Skogens nytta, ekonomisk bärkraft</a:t>
            </a:r>
            <a:endParaRPr lang="sv-SE" dirty="0"/>
          </a:p>
          <a:p>
            <a:pPr marL="457200" indent="-457200">
              <a:buFont typeface="+mj-lt"/>
              <a:buAutoNum type="arabicPeriod"/>
            </a:pPr>
            <a:r>
              <a:rPr lang="sv-SE" dirty="0" smtClean="0"/>
              <a:t>Påverkan på miljön</a:t>
            </a:r>
          </a:p>
          <a:p>
            <a:pPr marL="457200" indent="-457200">
              <a:buFont typeface="+mj-lt"/>
              <a:buAutoNum type="arabicPeriod"/>
            </a:pPr>
            <a:r>
              <a:rPr lang="sv-SE" dirty="0" smtClean="0"/>
              <a:t>Skötselplan</a:t>
            </a:r>
          </a:p>
          <a:p>
            <a:pPr marL="457200" indent="-457200">
              <a:buFont typeface="+mj-lt"/>
              <a:buAutoNum type="arabicPeriod"/>
            </a:pPr>
            <a:r>
              <a:rPr lang="sv-SE" dirty="0" smtClean="0"/>
              <a:t>Uppföljning och utvärdering</a:t>
            </a:r>
          </a:p>
          <a:p>
            <a:pPr marL="457200" indent="-457200">
              <a:buFont typeface="+mj-lt"/>
              <a:buAutoNum type="arabicPeriod"/>
            </a:pPr>
            <a:r>
              <a:rPr lang="sv-SE" dirty="0" smtClean="0"/>
              <a:t>Underhåll av skogar med höga bevarandevärden</a:t>
            </a:r>
          </a:p>
          <a:p>
            <a:pPr marL="457200" indent="-457200">
              <a:buFont typeface="+mj-lt"/>
              <a:buAutoNum type="arabicPeriod"/>
            </a:pPr>
            <a:r>
              <a:rPr lang="sv-SE" dirty="0" smtClean="0"/>
              <a:t>Plantageskogar (åkermarksplanteringar)</a:t>
            </a:r>
            <a:endParaRPr lang="sv-SE" dirty="0"/>
          </a:p>
        </p:txBody>
      </p:sp>
      <p:sp>
        <p:nvSpPr>
          <p:cNvPr id="3" name="textruta 2"/>
          <p:cNvSpPr txBox="1"/>
          <p:nvPr/>
        </p:nvSpPr>
        <p:spPr>
          <a:xfrm>
            <a:off x="827584" y="6165304"/>
            <a:ext cx="3575915" cy="523220"/>
          </a:xfrm>
          <a:prstGeom prst="rect">
            <a:avLst/>
          </a:prstGeom>
          <a:noFill/>
        </p:spPr>
        <p:txBody>
          <a:bodyPr wrap="none" rtlCol="0">
            <a:spAutoFit/>
          </a:bodyPr>
          <a:lstStyle/>
          <a:p>
            <a:r>
              <a:rPr lang="sv-SE" sz="1400" dirty="0">
                <a:hlinkClick r:id="rId4"/>
              </a:rPr>
              <a:t>http://</a:t>
            </a:r>
            <a:r>
              <a:rPr lang="sv-SE" sz="1400" dirty="0" smtClean="0">
                <a:hlinkClick r:id="rId4"/>
              </a:rPr>
              <a:t>se.fsc.org/principer-och-kriterier.264.htm</a:t>
            </a:r>
            <a:endParaRPr lang="sv-SE" sz="1400" dirty="0" smtClean="0"/>
          </a:p>
          <a:p>
            <a:endParaRPr lang="sv-SE" sz="1400" dirty="0" smtClean="0"/>
          </a:p>
        </p:txBody>
      </p:sp>
      <p:sp>
        <p:nvSpPr>
          <p:cNvPr id="6" name="Platshållare för bildnummer 5"/>
          <p:cNvSpPr>
            <a:spLocks noGrp="1"/>
          </p:cNvSpPr>
          <p:nvPr>
            <p:ph type="sldNum" sz="quarter" idx="12"/>
          </p:nvPr>
        </p:nvSpPr>
        <p:spPr/>
        <p:txBody>
          <a:bodyPr/>
          <a:lstStyle/>
          <a:p>
            <a:fld id="{FC759AF5-4EA0-4AEC-820F-AADECD55E6F5}" type="slidenum">
              <a:rPr lang="sv-SE" smtClean="0"/>
              <a:pPr/>
              <a:t>16</a:t>
            </a:fld>
            <a:endParaRPr lang="sv-SE"/>
          </a:p>
        </p:txBody>
      </p:sp>
    </p:spTree>
    <p:extLst>
      <p:ext uri="{BB962C8B-B14F-4D97-AF65-F5344CB8AC3E}">
        <p14:creationId xmlns:p14="http://schemas.microsoft.com/office/powerpoint/2010/main" val="1420531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_LRF_Konsult_Martin\Mina bilder\Skogsbilder\Skogsbilder (4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97"/>
          <a:stretch/>
        </p:blipFill>
        <p:spPr bwMode="auto">
          <a:xfrm>
            <a:off x="143618" y="116631"/>
            <a:ext cx="8748861" cy="20886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p:txBody>
          <a:bodyPr/>
          <a:lstStyle/>
          <a:p>
            <a:r>
              <a:rPr lang="sv-SE" sz="9600" b="1" dirty="0" smtClean="0">
                <a:solidFill>
                  <a:schemeClr val="accent3"/>
                </a:solidFill>
                <a:effectLst>
                  <a:outerShdw blurRad="38100" dist="38100" dir="2700000" algn="tl">
                    <a:srgbClr val="000000">
                      <a:alpha val="43137"/>
                    </a:srgbClr>
                  </a:outerShdw>
                </a:effectLst>
              </a:rPr>
              <a:t>12 bilagor</a:t>
            </a:r>
            <a:endParaRPr lang="sv-SE" sz="9600" b="1" dirty="0">
              <a:solidFill>
                <a:schemeClr val="accent3"/>
              </a:solidFill>
              <a:effectLst>
                <a:outerShdw blurRad="38100" dist="38100" dir="2700000" algn="tl">
                  <a:srgbClr val="000000">
                    <a:alpha val="43137"/>
                  </a:srgbClr>
                </a:outerShdw>
              </a:effectLst>
            </a:endParaRPr>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827584" y="2420888"/>
            <a:ext cx="7164511" cy="5632311"/>
          </a:xfrm>
          <a:prstGeom prst="rect">
            <a:avLst/>
          </a:prstGeom>
        </p:spPr>
        <p:txBody>
          <a:bodyPr wrap="square">
            <a:spAutoFit/>
          </a:bodyPr>
          <a:lstStyle/>
          <a:p>
            <a:pPr marL="457200" indent="-457200">
              <a:buAutoNum type="arabicPeriod"/>
            </a:pPr>
            <a:r>
              <a:rPr lang="sv-SE" sz="2000" dirty="0" smtClean="0"/>
              <a:t>Lista gällande författningar</a:t>
            </a:r>
          </a:p>
          <a:p>
            <a:pPr marL="457200" indent="-457200">
              <a:buAutoNum type="arabicPeriod"/>
            </a:pPr>
            <a:r>
              <a:rPr lang="sv-SE" sz="2000" dirty="0" smtClean="0"/>
              <a:t>Lista miljöavtal och konventioner</a:t>
            </a:r>
          </a:p>
          <a:p>
            <a:pPr marL="457200" indent="-457200">
              <a:buAutoNum type="arabicPeriod"/>
            </a:pPr>
            <a:r>
              <a:rPr lang="sv-SE" sz="2000" dirty="0" smtClean="0"/>
              <a:t>Dokumentationskrav</a:t>
            </a:r>
          </a:p>
          <a:p>
            <a:pPr lvl="1"/>
            <a:r>
              <a:rPr lang="sv-SE" sz="2000" dirty="0" smtClean="0"/>
              <a:t>3A. Information tillgänglig för allmänheten</a:t>
            </a:r>
          </a:p>
          <a:p>
            <a:pPr lvl="1"/>
            <a:r>
              <a:rPr lang="sv-SE" sz="2000" dirty="0" smtClean="0"/>
              <a:t>3B. Information tillgänglig för certifieraren</a:t>
            </a:r>
          </a:p>
          <a:p>
            <a:pPr marL="457200" indent="-457200">
              <a:buFont typeface="+mj-lt"/>
              <a:buAutoNum type="arabicPeriod"/>
            </a:pPr>
            <a:r>
              <a:rPr lang="sv-SE" sz="2000" dirty="0" smtClean="0"/>
              <a:t>Riktlinjer naturvärdesbedömning</a:t>
            </a:r>
          </a:p>
          <a:p>
            <a:pPr marL="457200" indent="-457200">
              <a:buFont typeface="+mj-lt"/>
              <a:buAutoNum type="arabicPeriod"/>
            </a:pPr>
            <a:r>
              <a:rPr lang="sv-SE" sz="2000" dirty="0" smtClean="0"/>
              <a:t>Rödlistade arter, referenslista</a:t>
            </a:r>
          </a:p>
          <a:p>
            <a:pPr marL="457200" indent="-457200">
              <a:buFont typeface="+mj-lt"/>
              <a:buAutoNum type="arabicPeriod"/>
            </a:pPr>
            <a:r>
              <a:rPr lang="sv-SE" sz="2000" dirty="0" smtClean="0"/>
              <a:t>Riktlinjer för bränning</a:t>
            </a:r>
          </a:p>
          <a:p>
            <a:pPr marL="457200" indent="-457200">
              <a:buFont typeface="+mj-lt"/>
              <a:buAutoNum type="arabicPeriod"/>
            </a:pPr>
            <a:r>
              <a:rPr lang="sv-SE" sz="2000" dirty="0" smtClean="0"/>
              <a:t>Litteratur kvävegödsling</a:t>
            </a:r>
          </a:p>
          <a:p>
            <a:pPr marL="457200" indent="-457200">
              <a:buFont typeface="+mj-lt"/>
              <a:buAutoNum type="arabicPeriod"/>
            </a:pPr>
            <a:r>
              <a:rPr lang="sv-SE" sz="2000" dirty="0" smtClean="0"/>
              <a:t>Riktlinjer för 6.4 (5% avsatt för naturvård)</a:t>
            </a:r>
          </a:p>
          <a:p>
            <a:pPr marL="457200" indent="-457200">
              <a:buFont typeface="+mj-lt"/>
              <a:buAutoNum type="arabicPeriod"/>
            </a:pPr>
            <a:r>
              <a:rPr lang="sv-SE" sz="2000" dirty="0" smtClean="0"/>
              <a:t>Kemiska bekämpningsmedel</a:t>
            </a:r>
          </a:p>
          <a:p>
            <a:pPr marL="457200" indent="-457200">
              <a:buFont typeface="+mj-lt"/>
              <a:buAutoNum type="arabicPeriod"/>
            </a:pPr>
            <a:r>
              <a:rPr lang="sv-SE" sz="2000" dirty="0" smtClean="0"/>
              <a:t>Riktlinjer för fjällnära skog</a:t>
            </a:r>
          </a:p>
          <a:p>
            <a:pPr marL="457200" indent="-457200">
              <a:buFont typeface="+mj-lt"/>
              <a:buAutoNum type="arabicPeriod"/>
            </a:pPr>
            <a:r>
              <a:rPr lang="sv-SE" sz="2000" dirty="0" smtClean="0"/>
              <a:t>Ordlista</a:t>
            </a:r>
          </a:p>
          <a:p>
            <a:pPr marL="457200" indent="-457200">
              <a:buFont typeface="+mj-lt"/>
              <a:buAutoNum type="arabicPeriod"/>
            </a:pPr>
            <a:r>
              <a:rPr lang="sv-SE" sz="2000" dirty="0" smtClean="0"/>
              <a:t>Riktlinjer för etablering av vindkraft</a:t>
            </a:r>
          </a:p>
          <a:p>
            <a:endParaRPr lang="sv-SE" dirty="0"/>
          </a:p>
          <a:p>
            <a:pPr lvl="1"/>
            <a:endParaRPr lang="sv-SE" dirty="0" smtClean="0"/>
          </a:p>
          <a:p>
            <a:pPr marL="457200" indent="-457200">
              <a:buAutoNum type="arabicPeriod"/>
            </a:pPr>
            <a:endParaRPr lang="sv-SE" dirty="0"/>
          </a:p>
        </p:txBody>
      </p:sp>
      <p:sp>
        <p:nvSpPr>
          <p:cNvPr id="6" name="Platshållare för bildnummer 5"/>
          <p:cNvSpPr>
            <a:spLocks noGrp="1"/>
          </p:cNvSpPr>
          <p:nvPr>
            <p:ph type="sldNum" sz="quarter" idx="12"/>
          </p:nvPr>
        </p:nvSpPr>
        <p:spPr/>
        <p:txBody>
          <a:bodyPr/>
          <a:lstStyle/>
          <a:p>
            <a:fld id="{FC759AF5-4EA0-4AEC-820F-AADECD55E6F5}" type="slidenum">
              <a:rPr lang="sv-SE" smtClean="0"/>
              <a:pPr/>
              <a:t>17</a:t>
            </a:fld>
            <a:endParaRPr lang="sv-SE"/>
          </a:p>
        </p:txBody>
      </p:sp>
    </p:spTree>
    <p:extLst>
      <p:ext uri="{BB962C8B-B14F-4D97-AF65-F5344CB8AC3E}">
        <p14:creationId xmlns:p14="http://schemas.microsoft.com/office/powerpoint/2010/main" val="3216314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additive="base">
                                        <p:cTn id="3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 calcmode="lin" valueType="num">
                                      <p:cBhvr additive="base">
                                        <p:cTn id="4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 calcmode="lin" valueType="num">
                                      <p:cBhvr additive="base">
                                        <p:cTn id="5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 calcmode="lin" valueType="num">
                                      <p:cBhvr additive="base">
                                        <p:cTn id="5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xEl>
                                              <p:pRg st="10" end="10"/>
                                            </p:txEl>
                                          </p:spTgt>
                                        </p:tgtEl>
                                        <p:attrNameLst>
                                          <p:attrName>style.visibility</p:attrName>
                                        </p:attrNameLst>
                                      </p:cBhvr>
                                      <p:to>
                                        <p:strVal val="visible"/>
                                      </p:to>
                                    </p:set>
                                    <p:anim calcmode="lin" valueType="num">
                                      <p:cBhvr additive="base">
                                        <p:cTn id="6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
                                            <p:txEl>
                                              <p:pRg st="11" end="11"/>
                                            </p:txEl>
                                          </p:spTgt>
                                        </p:tgtEl>
                                        <p:attrNameLst>
                                          <p:attrName>style.visibility</p:attrName>
                                        </p:attrNameLst>
                                      </p:cBhvr>
                                      <p:to>
                                        <p:strVal val="visible"/>
                                      </p:to>
                                    </p:set>
                                    <p:anim calcmode="lin" valueType="num">
                                      <p:cBhvr additive="base">
                                        <p:cTn id="6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
                                            <p:txEl>
                                              <p:pRg st="12" end="12"/>
                                            </p:txEl>
                                          </p:spTgt>
                                        </p:tgtEl>
                                        <p:attrNameLst>
                                          <p:attrName>style.visibility</p:attrName>
                                        </p:attrNameLst>
                                      </p:cBhvr>
                                      <p:to>
                                        <p:strVal val="visible"/>
                                      </p:to>
                                    </p:set>
                                    <p:anim calcmode="lin" valueType="num">
                                      <p:cBhvr additive="base">
                                        <p:cTn id="75"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
                                            <p:txEl>
                                              <p:pRg st="13" end="13"/>
                                            </p:txEl>
                                          </p:spTgt>
                                        </p:tgtEl>
                                        <p:attrNameLst>
                                          <p:attrName>style.visibility</p:attrName>
                                        </p:attrNameLst>
                                      </p:cBhvr>
                                      <p:to>
                                        <p:strVal val="visible"/>
                                      </p:to>
                                    </p:set>
                                    <p:anim calcmode="lin" valueType="num">
                                      <p:cBhvr additive="base">
                                        <p:cTn id="81"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Privat\Martin\Bilder\Skogsbilder\DSC0047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hotocopy trans="15000" detail="1"/>
                    </a14:imgEffect>
                  </a14:imgLayer>
                </a14:imgProps>
              </a:ext>
              <a:ext uri="{28A0092B-C50C-407E-A947-70E740481C1C}">
                <a14:useLocalDpi xmlns:a14="http://schemas.microsoft.com/office/drawing/2010/main" val="0"/>
              </a:ext>
            </a:extLst>
          </a:blip>
          <a:srcRect l="1544" t="-11704" r="11321" b="11704"/>
          <a:stretch/>
        </p:blipFill>
        <p:spPr bwMode="auto">
          <a:xfrm flipH="1">
            <a:off x="-1620689" y="-675457"/>
            <a:ext cx="10764687" cy="8419005"/>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686161" y="188640"/>
            <a:ext cx="7772400" cy="1143000"/>
          </a:xfrm>
        </p:spPr>
        <p:txBody>
          <a:bodyPr/>
          <a:lstStyle/>
          <a:p>
            <a:r>
              <a:rPr lang="sv-SE" dirty="0" smtClean="0"/>
              <a:t>			Skogsbrukare</a:t>
            </a:r>
            <a:endParaRPr lang="sv-SE" dirty="0"/>
          </a:p>
        </p:txBody>
      </p:sp>
      <p:sp>
        <p:nvSpPr>
          <p:cNvPr id="3" name="Platshållare för innehåll 2"/>
          <p:cNvSpPr>
            <a:spLocks noGrp="1"/>
          </p:cNvSpPr>
          <p:nvPr>
            <p:ph idx="1"/>
          </p:nvPr>
        </p:nvSpPr>
        <p:spPr>
          <a:xfrm>
            <a:off x="2987824" y="1268760"/>
            <a:ext cx="6552728" cy="4114800"/>
          </a:xfrm>
        </p:spPr>
        <p:txBody>
          <a:bodyPr/>
          <a:lstStyle/>
          <a:p>
            <a:pPr marL="0" indent="0">
              <a:buNone/>
            </a:pPr>
            <a:r>
              <a:rPr lang="sv-SE" sz="2800" dirty="0" smtClean="0"/>
              <a:t>&lt; 1000 ha produktiv skogsmark= SLIMF</a:t>
            </a:r>
          </a:p>
          <a:p>
            <a:pPr marL="0" indent="0">
              <a:buNone/>
            </a:pPr>
            <a:r>
              <a:rPr lang="sv-SE" sz="2800" dirty="0" smtClean="0"/>
              <a:t>1000 – 4999 ha = Övr. skogsbrukare</a:t>
            </a:r>
          </a:p>
          <a:p>
            <a:pPr marL="0" indent="0">
              <a:buNone/>
            </a:pPr>
            <a:r>
              <a:rPr lang="sv-SE" sz="2800" dirty="0" smtClean="0"/>
              <a:t>&gt; 5000 ha = Större skogsbrukare</a:t>
            </a:r>
          </a:p>
          <a:p>
            <a:endParaRPr lang="sv-SE" dirty="0" smtClean="0"/>
          </a:p>
        </p:txBody>
      </p:sp>
      <p:pic>
        <p:nvPicPr>
          <p:cNvPr id="4" name="Picture 2" descr="\\k45001\DataK\df121\Grönt Paraply\Nya loggan\Grönt paraply-logga_Y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18</a:t>
            </a:fld>
            <a:endParaRPr lang="sv-SE"/>
          </a:p>
        </p:txBody>
      </p:sp>
    </p:spTree>
    <p:extLst>
      <p:ext uri="{BB962C8B-B14F-4D97-AF65-F5344CB8AC3E}">
        <p14:creationId xmlns:p14="http://schemas.microsoft.com/office/powerpoint/2010/main" val="259986750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Princip – Kriterium - Indikator</a:t>
            </a:r>
            <a:endParaRPr lang="sv-SE" dirty="0"/>
          </a:p>
        </p:txBody>
      </p:sp>
      <p:sp>
        <p:nvSpPr>
          <p:cNvPr id="3" name="Platshållare för innehåll 2"/>
          <p:cNvSpPr>
            <a:spLocks noGrp="1"/>
          </p:cNvSpPr>
          <p:nvPr>
            <p:ph idx="1"/>
          </p:nvPr>
        </p:nvSpPr>
        <p:spPr>
          <a:xfrm>
            <a:off x="179512" y="1628800"/>
            <a:ext cx="6840760" cy="4680520"/>
          </a:xfrm>
        </p:spPr>
        <p:txBody>
          <a:bodyPr/>
          <a:lstStyle/>
          <a:p>
            <a:pPr marL="0" indent="0">
              <a:buNone/>
            </a:pPr>
            <a:r>
              <a:rPr lang="sv-SE" sz="1800" b="1" dirty="0"/>
              <a:t>PRINCIP 2: RÄTT IGHETER OCH ANSVAR FÖR INNEH AV OCH NYTT JANDE</a:t>
            </a:r>
          </a:p>
          <a:p>
            <a:pPr marL="0" indent="0">
              <a:buNone/>
            </a:pPr>
            <a:r>
              <a:rPr lang="sv-SE" sz="1400" b="1" dirty="0"/>
              <a:t>De långsiktiga rättigheterna att inneha och nyttja mark och skogstillgångar ska vara tydligt </a:t>
            </a:r>
            <a:r>
              <a:rPr lang="sv-SE" sz="1400" b="1" dirty="0" smtClean="0"/>
              <a:t>angivna, dokumenterade </a:t>
            </a:r>
            <a:r>
              <a:rPr lang="sv-SE" sz="1400" b="1" dirty="0"/>
              <a:t>och lagenligt stadfästa.</a:t>
            </a:r>
          </a:p>
          <a:p>
            <a:pPr marL="0" indent="0">
              <a:buNone/>
            </a:pPr>
            <a:endParaRPr lang="sv-SE" sz="1400" b="1" dirty="0" smtClean="0"/>
          </a:p>
          <a:p>
            <a:pPr marL="0" indent="0">
              <a:buNone/>
            </a:pPr>
            <a:r>
              <a:rPr lang="sv-SE" sz="1800" b="1" dirty="0" smtClean="0"/>
              <a:t>KRITERIUM </a:t>
            </a:r>
            <a:r>
              <a:rPr lang="sv-SE" sz="1800" b="1" dirty="0"/>
              <a:t>2.1</a:t>
            </a:r>
          </a:p>
          <a:p>
            <a:pPr marL="0" indent="0">
              <a:buNone/>
            </a:pPr>
            <a:r>
              <a:rPr lang="sv-SE" sz="1400" b="1" dirty="0"/>
              <a:t>2.1 Säkra bevis ska föreligga för långsiktiga rättigheter att nyttja skogen på </a:t>
            </a:r>
            <a:r>
              <a:rPr lang="sv-SE" sz="1400" b="1" dirty="0" smtClean="0"/>
              <a:t>markområdet (t </a:t>
            </a:r>
            <a:r>
              <a:rPr lang="sv-SE" sz="1400" b="1" dirty="0"/>
              <a:t>ex lagfart eller på annat sätt styrkt äganderätt, hävdvunna rättigheter eller arrendekontrakt).</a:t>
            </a:r>
          </a:p>
          <a:p>
            <a:pPr marL="0" indent="0">
              <a:buNone/>
            </a:pPr>
            <a:endParaRPr lang="sv-SE" sz="1400" b="1" dirty="0" smtClean="0"/>
          </a:p>
          <a:p>
            <a:pPr marL="0" indent="0">
              <a:buNone/>
            </a:pPr>
            <a:r>
              <a:rPr lang="sv-SE" sz="1800" b="1" dirty="0" smtClean="0"/>
              <a:t>INDIKATORER</a:t>
            </a:r>
            <a:endParaRPr lang="sv-SE" sz="1800" b="1" dirty="0"/>
          </a:p>
          <a:p>
            <a:pPr marL="0" indent="0">
              <a:buNone/>
            </a:pPr>
            <a:r>
              <a:rPr lang="sv-SE" sz="1400" b="1" dirty="0" smtClean="0"/>
              <a:t>2.1.1S</a:t>
            </a:r>
            <a:r>
              <a:rPr lang="sv-SE" sz="1400" b="1" dirty="0"/>
              <a:t>. Skogsbrukare ska kunna visa sin rätt att bedriva skogsbruk på markinnehavet genom </a:t>
            </a:r>
            <a:r>
              <a:rPr lang="sv-SE" sz="1400" b="1" dirty="0" smtClean="0"/>
              <a:t>ägande eller </a:t>
            </a:r>
            <a:r>
              <a:rPr lang="sv-SE" sz="1400" b="1" dirty="0"/>
              <a:t>bindande avtal.</a:t>
            </a:r>
          </a:p>
          <a:p>
            <a:pPr marL="0" indent="0">
              <a:buNone/>
            </a:pPr>
            <a:r>
              <a:rPr lang="sv-SE" sz="1400" b="1" dirty="0"/>
              <a:t>2.1.2S. Skogsbrukare som ansöker om certifiering för samägda fastigheter ska visa att </a:t>
            </a:r>
            <a:r>
              <a:rPr lang="sv-SE" sz="1400" b="1" dirty="0" smtClean="0"/>
              <a:t>samtliga ägare </a:t>
            </a:r>
            <a:r>
              <a:rPr lang="sv-SE" sz="1400" b="1" dirty="0"/>
              <a:t>ansluter sig till certifiering och förbinder sig att följa kraven i den svenska FSC-standarden.</a:t>
            </a:r>
          </a:p>
          <a:p>
            <a:pPr marL="0" indent="0">
              <a:buNone/>
            </a:pPr>
            <a:r>
              <a:rPr lang="sv-SE" sz="1400" b="1" dirty="0"/>
              <a:t>2.1.1-2.1.2SA VER: Bevis/avtal för rättigheten att bedriva skogsbruk. Vid behov konsultation, exempelvis </a:t>
            </a:r>
            <a:r>
              <a:rPr lang="sv-SE" sz="1400" b="1" dirty="0" smtClean="0"/>
              <a:t>när flera </a:t>
            </a:r>
            <a:r>
              <a:rPr lang="sv-SE" sz="1400" b="1" dirty="0"/>
              <a:t>ägare till en och samma fastighet föreligger.</a:t>
            </a:r>
            <a:endParaRPr lang="sv-SE" sz="1050"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undad rektangulär 4"/>
          <p:cNvSpPr/>
          <p:nvPr/>
        </p:nvSpPr>
        <p:spPr bwMode="auto">
          <a:xfrm>
            <a:off x="6984206" y="1628800"/>
            <a:ext cx="2124298" cy="864096"/>
          </a:xfrm>
          <a:prstGeom prst="wedgeRoundRectCallout">
            <a:avLst>
              <a:gd name="adj1" fmla="val -57392"/>
              <a:gd name="adj2" fmla="val -25945"/>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2000" b="0" i="0" u="none" strike="noStrike" cap="none" normalizeH="0" baseline="0" dirty="0" smtClean="0">
                <a:ln>
                  <a:noFill/>
                </a:ln>
                <a:solidFill>
                  <a:schemeClr val="tx1"/>
                </a:solidFill>
                <a:effectLst/>
                <a:latin typeface="Times New Roman" pitchFamily="18" charset="0"/>
              </a:rPr>
              <a:t>Internationell standard</a:t>
            </a:r>
          </a:p>
        </p:txBody>
      </p:sp>
      <p:sp>
        <p:nvSpPr>
          <p:cNvPr id="6" name="Rundad rektangulär 5"/>
          <p:cNvSpPr/>
          <p:nvPr/>
        </p:nvSpPr>
        <p:spPr bwMode="auto">
          <a:xfrm>
            <a:off x="6984206" y="4581128"/>
            <a:ext cx="2124298" cy="1512168"/>
          </a:xfrm>
          <a:prstGeom prst="wedgeRoundRectCallout">
            <a:avLst>
              <a:gd name="adj1" fmla="val -60008"/>
              <a:gd name="adj2" fmla="val -24861"/>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2000" b="0" i="0" u="none" strike="noStrike" cap="none" normalizeH="0" baseline="0" dirty="0" smtClean="0">
                <a:ln>
                  <a:noFill/>
                </a:ln>
                <a:solidFill>
                  <a:schemeClr val="tx1"/>
                </a:solidFill>
                <a:effectLst/>
                <a:latin typeface="Times New Roman" pitchFamily="18" charset="0"/>
              </a:rPr>
              <a:t>Svensk skogsbruks-standard, den vi revideras</a:t>
            </a:r>
            <a:r>
              <a:rPr kumimoji="0" lang="sv-SE" sz="2000" b="0" i="0" u="none" strike="noStrike" cap="none" normalizeH="0" dirty="0" smtClean="0">
                <a:ln>
                  <a:noFill/>
                </a:ln>
                <a:solidFill>
                  <a:schemeClr val="tx1"/>
                </a:solidFill>
                <a:effectLst/>
                <a:latin typeface="Times New Roman" pitchFamily="18" charset="0"/>
              </a:rPr>
              <a:t> efter!</a:t>
            </a:r>
            <a:endParaRPr kumimoji="0" lang="sv-SE" sz="2000" b="0" i="0" u="none" strike="noStrike" cap="none" normalizeH="0" baseline="0" dirty="0" smtClean="0">
              <a:ln>
                <a:noFill/>
              </a:ln>
              <a:solidFill>
                <a:schemeClr val="tx1"/>
              </a:solidFill>
              <a:effectLst/>
              <a:latin typeface="Times New Roman" pitchFamily="18" charset="0"/>
            </a:endParaRPr>
          </a:p>
        </p:txBody>
      </p:sp>
      <p:sp>
        <p:nvSpPr>
          <p:cNvPr id="8" name="Platshållare för bildnummer 7"/>
          <p:cNvSpPr>
            <a:spLocks noGrp="1"/>
          </p:cNvSpPr>
          <p:nvPr>
            <p:ph type="sldNum" sz="quarter" idx="12"/>
          </p:nvPr>
        </p:nvSpPr>
        <p:spPr/>
        <p:txBody>
          <a:bodyPr/>
          <a:lstStyle/>
          <a:p>
            <a:fld id="{FC759AF5-4EA0-4AEC-820F-AADECD55E6F5}" type="slidenum">
              <a:rPr lang="sv-SE" smtClean="0"/>
              <a:pPr/>
              <a:t>19</a:t>
            </a:fld>
            <a:endParaRPr lang="sv-SE"/>
          </a:p>
        </p:txBody>
      </p:sp>
      <p:sp>
        <p:nvSpPr>
          <p:cNvPr id="9" name="Rundad rektangulär 8"/>
          <p:cNvSpPr/>
          <p:nvPr/>
        </p:nvSpPr>
        <p:spPr bwMode="auto">
          <a:xfrm>
            <a:off x="7007138" y="3068960"/>
            <a:ext cx="2113930" cy="864096"/>
          </a:xfrm>
          <a:prstGeom prst="wedgeRoundRectCallout">
            <a:avLst>
              <a:gd name="adj1" fmla="val -59453"/>
              <a:gd name="adj2" fmla="val -23985"/>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2000" b="0" i="0" u="none" strike="noStrike" cap="none" normalizeH="0" baseline="0" dirty="0" smtClean="0">
                <a:ln>
                  <a:noFill/>
                </a:ln>
                <a:solidFill>
                  <a:schemeClr val="tx1"/>
                </a:solidFill>
                <a:effectLst/>
                <a:latin typeface="Times New Roman" pitchFamily="18" charset="0"/>
              </a:rPr>
              <a:t>Internationell standard</a:t>
            </a:r>
          </a:p>
        </p:txBody>
      </p:sp>
    </p:spTree>
    <p:extLst>
      <p:ext uri="{BB962C8B-B14F-4D97-AF65-F5344CB8AC3E}">
        <p14:creationId xmlns:p14="http://schemas.microsoft.com/office/powerpoint/2010/main" val="2977275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Grönt </a:t>
            </a:r>
            <a:endParaRPr lang="sv-SE" dirty="0"/>
          </a:p>
        </p:txBody>
      </p:sp>
      <p:sp>
        <p:nvSpPr>
          <p:cNvPr id="3" name="Platshållare för innehåll 2"/>
          <p:cNvSpPr>
            <a:spLocks noGrp="1"/>
          </p:cNvSpPr>
          <p:nvPr>
            <p:ph idx="1"/>
          </p:nvPr>
        </p:nvSpPr>
        <p:spPr>
          <a:xfrm>
            <a:off x="4355976" y="2238759"/>
            <a:ext cx="4608512" cy="4114800"/>
          </a:xfrm>
        </p:spPr>
        <p:txBody>
          <a:bodyPr/>
          <a:lstStyle/>
          <a:p>
            <a:pPr marL="0" indent="0">
              <a:buNone/>
            </a:pPr>
            <a:r>
              <a:rPr lang="sv-SE" sz="2400" dirty="0" smtClean="0"/>
              <a:t>Gruppledare </a:t>
            </a:r>
            <a:r>
              <a:rPr lang="sv-SE" sz="2400" dirty="0"/>
              <a:t>Martin Persson</a:t>
            </a:r>
          </a:p>
          <a:p>
            <a:pPr marL="0" indent="0">
              <a:buNone/>
            </a:pPr>
            <a:r>
              <a:rPr lang="sv-SE" sz="2400" dirty="0" smtClean="0">
                <a:hlinkClick r:id="rId2"/>
              </a:rPr>
              <a:t>martin.persson@grontparaply.se</a:t>
            </a:r>
            <a:endParaRPr lang="sv-SE" sz="2400" dirty="0" smtClean="0"/>
          </a:p>
          <a:p>
            <a:pPr marL="0" indent="0">
              <a:buNone/>
            </a:pPr>
            <a:endParaRPr lang="sv-SE" sz="2400" dirty="0" smtClean="0">
              <a:hlinkClick r:id="rId3"/>
            </a:endParaRPr>
          </a:p>
          <a:p>
            <a:pPr marL="0" indent="0">
              <a:buNone/>
            </a:pPr>
            <a:r>
              <a:rPr lang="sv-SE" sz="2400" dirty="0" smtClean="0">
                <a:hlinkClick r:id="rId3"/>
              </a:rPr>
              <a:t>www.grontparaply.se</a:t>
            </a:r>
            <a:endParaRPr lang="sv-SE" sz="2400" dirty="0" smtClean="0"/>
          </a:p>
          <a:p>
            <a:pPr marL="0" indent="0">
              <a:buNone/>
            </a:pPr>
            <a:r>
              <a:rPr lang="sv-SE" sz="2400" dirty="0" smtClean="0"/>
              <a:t>019-16 </a:t>
            </a:r>
            <a:r>
              <a:rPr lang="sv-SE" sz="2400" dirty="0"/>
              <a:t>83 95, 070-659 41 85</a:t>
            </a:r>
          </a:p>
          <a:p>
            <a:pPr marL="0" indent="0">
              <a:buNone/>
            </a:pPr>
            <a:r>
              <a:rPr lang="sv-SE" sz="2400" dirty="0"/>
              <a:t>Box 1632</a:t>
            </a:r>
          </a:p>
          <a:p>
            <a:pPr marL="0" indent="0">
              <a:buNone/>
            </a:pPr>
            <a:r>
              <a:rPr lang="sv-SE" sz="2400" dirty="0"/>
              <a:t>701 16 Örebro</a:t>
            </a:r>
            <a:endParaRPr lang="sv-SE" sz="24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60648"/>
            <a:ext cx="82057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2</a:t>
            </a:fld>
            <a:endParaRPr lang="sv-SE"/>
          </a:p>
        </p:txBody>
      </p:sp>
      <p:pic>
        <p:nvPicPr>
          <p:cNvPr id="9218" name="Picture 2" descr="C:\Users\dc112\Desktop\Mart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6615" y="2573905"/>
            <a:ext cx="3528392" cy="2646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83312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Skogsbrukare</a:t>
            </a:r>
            <a:endParaRPr lang="sv-SE" dirty="0"/>
          </a:p>
        </p:txBody>
      </p:sp>
      <p:sp>
        <p:nvSpPr>
          <p:cNvPr id="3" name="Platshållare för innehåll 2"/>
          <p:cNvSpPr>
            <a:spLocks noGrp="1"/>
          </p:cNvSpPr>
          <p:nvPr>
            <p:ph idx="1"/>
          </p:nvPr>
        </p:nvSpPr>
        <p:spPr/>
        <p:txBody>
          <a:bodyPr/>
          <a:lstStyle/>
          <a:p>
            <a:pPr marL="0" indent="0">
              <a:buNone/>
            </a:pPr>
            <a:r>
              <a:rPr lang="sv-SE" sz="2000" b="1" dirty="0">
                <a:solidFill>
                  <a:schemeClr val="tx1"/>
                </a:solidFill>
              </a:rPr>
              <a:t>KRITERIUM 1.6</a:t>
            </a:r>
          </a:p>
          <a:p>
            <a:pPr marL="0" indent="0">
              <a:buNone/>
            </a:pPr>
            <a:r>
              <a:rPr lang="sv-SE" sz="1400" dirty="0">
                <a:solidFill>
                  <a:schemeClr val="tx1"/>
                </a:solidFill>
              </a:rPr>
              <a:t>Skogsbrukare ska uppvisa ett långsiktigt åtagande att iaktta FSC:s principer och kriterier.</a:t>
            </a:r>
          </a:p>
          <a:p>
            <a:pPr marL="0" indent="0">
              <a:buNone/>
            </a:pPr>
            <a:r>
              <a:rPr lang="sv-SE" sz="1600" b="1" dirty="0">
                <a:solidFill>
                  <a:schemeClr val="tx1"/>
                </a:solidFill>
              </a:rPr>
              <a:t>1.6.1. </a:t>
            </a:r>
            <a:r>
              <a:rPr lang="sv-SE" sz="1400" dirty="0" smtClean="0">
                <a:solidFill>
                  <a:schemeClr val="tx1"/>
                </a:solidFill>
              </a:rPr>
              <a:t>	Skogsbrukare </a:t>
            </a:r>
            <a:r>
              <a:rPr lang="sv-SE" sz="1400" dirty="0">
                <a:solidFill>
                  <a:schemeClr val="tx1"/>
                </a:solidFill>
              </a:rPr>
              <a:t>ska visa sitt långsiktiga åtagande till FSC:s Principer och Kriterier genom att i</a:t>
            </a:r>
          </a:p>
          <a:p>
            <a:pPr marL="0" indent="0">
              <a:buNone/>
            </a:pPr>
            <a:r>
              <a:rPr lang="sv-SE" sz="1400" dirty="0" smtClean="0">
                <a:solidFill>
                  <a:schemeClr val="tx1"/>
                </a:solidFill>
              </a:rPr>
              <a:t>	enlighet </a:t>
            </a:r>
            <a:r>
              <a:rPr lang="sv-SE" sz="1400" dirty="0">
                <a:solidFill>
                  <a:schemeClr val="tx1"/>
                </a:solidFill>
              </a:rPr>
              <a:t>med den Svenska FSC standarden förvalta allt markinnehav där de har full </a:t>
            </a:r>
            <a:r>
              <a:rPr lang="sv-SE" sz="1400" dirty="0" smtClean="0">
                <a:solidFill>
                  <a:schemeClr val="tx1"/>
                </a:solidFill>
              </a:rPr>
              <a:t>	äganderätt oavsett </a:t>
            </a:r>
            <a:r>
              <a:rPr lang="sv-SE" sz="1400" dirty="0">
                <a:solidFill>
                  <a:schemeClr val="tx1"/>
                </a:solidFill>
              </a:rPr>
              <a:t>om innehavet består av en eller flera fastigheter.</a:t>
            </a:r>
          </a:p>
          <a:p>
            <a:pPr marL="0" indent="0">
              <a:buNone/>
            </a:pPr>
            <a:r>
              <a:rPr lang="sv-SE" sz="1600" b="1" dirty="0">
                <a:solidFill>
                  <a:schemeClr val="tx1"/>
                </a:solidFill>
              </a:rPr>
              <a:t>1.6.1SA</a:t>
            </a:r>
            <a:r>
              <a:rPr lang="sv-SE" sz="1400" dirty="0">
                <a:solidFill>
                  <a:schemeClr val="tx1"/>
                </a:solidFill>
              </a:rPr>
              <a:t>. </a:t>
            </a:r>
            <a:r>
              <a:rPr lang="sv-SE" sz="1400" dirty="0" smtClean="0">
                <a:solidFill>
                  <a:schemeClr val="tx1"/>
                </a:solidFill>
              </a:rPr>
              <a:t>	Skogsbrukare </a:t>
            </a:r>
            <a:r>
              <a:rPr lang="sv-SE" sz="1400" dirty="0">
                <a:solidFill>
                  <a:schemeClr val="tx1"/>
                </a:solidFill>
              </a:rPr>
              <a:t>ska förvalta allt markinnehav där de har full äganderätt i enlighet med den</a:t>
            </a:r>
          </a:p>
          <a:p>
            <a:pPr marL="0" indent="0">
              <a:buNone/>
            </a:pPr>
            <a:r>
              <a:rPr lang="sv-SE" sz="1400" dirty="0" smtClean="0">
                <a:solidFill>
                  <a:schemeClr val="tx1"/>
                </a:solidFill>
              </a:rPr>
              <a:t>	Svenska </a:t>
            </a:r>
            <a:r>
              <a:rPr lang="sv-SE" sz="1400" dirty="0">
                <a:solidFill>
                  <a:schemeClr val="tx1"/>
                </a:solidFill>
              </a:rPr>
              <a:t>FSC standarden oavsett om innehavet består av en eller flera fastigheter.</a:t>
            </a:r>
          </a:p>
          <a:p>
            <a:pPr marL="0" indent="0">
              <a:buNone/>
            </a:pPr>
            <a:r>
              <a:rPr lang="sv-SE" sz="1600" b="1" dirty="0">
                <a:solidFill>
                  <a:schemeClr val="tx1"/>
                </a:solidFill>
              </a:rPr>
              <a:t>1.6.2. </a:t>
            </a:r>
            <a:r>
              <a:rPr lang="sv-SE" sz="1400" dirty="0" smtClean="0">
                <a:solidFill>
                  <a:schemeClr val="tx1"/>
                </a:solidFill>
              </a:rPr>
              <a:t>	Större </a:t>
            </a:r>
            <a:r>
              <a:rPr lang="sv-SE" sz="1400" dirty="0">
                <a:solidFill>
                  <a:schemeClr val="tx1"/>
                </a:solidFill>
              </a:rPr>
              <a:t>skogsbrukare ska deklarera sitt långsiktiga åtagande att följa den svenska </a:t>
            </a:r>
            <a:r>
              <a:rPr lang="sv-SE" sz="1400" dirty="0" smtClean="0">
                <a:solidFill>
                  <a:schemeClr val="tx1"/>
                </a:solidFill>
              </a:rPr>
              <a:t>FSC-	standarden genom </a:t>
            </a:r>
            <a:r>
              <a:rPr lang="sv-SE" sz="1400" dirty="0">
                <a:solidFill>
                  <a:schemeClr val="tx1"/>
                </a:solidFill>
              </a:rPr>
              <a:t>offentligt tillgängliga handlingar.</a:t>
            </a:r>
          </a:p>
          <a:p>
            <a:pPr marL="0" indent="0">
              <a:buNone/>
            </a:pPr>
            <a:r>
              <a:rPr lang="sv-SE" sz="1600" b="1" dirty="0">
                <a:solidFill>
                  <a:schemeClr val="tx1"/>
                </a:solidFill>
              </a:rPr>
              <a:t>1.6.3S. </a:t>
            </a:r>
            <a:r>
              <a:rPr lang="sv-SE" sz="1400" dirty="0" smtClean="0">
                <a:solidFill>
                  <a:schemeClr val="tx1"/>
                </a:solidFill>
              </a:rPr>
              <a:t>	Skogsbrukare </a:t>
            </a:r>
            <a:r>
              <a:rPr lang="sv-SE" sz="1400" dirty="0">
                <a:solidFill>
                  <a:schemeClr val="tx1"/>
                </a:solidFill>
              </a:rPr>
              <a:t>ska tillhandhålla certifierare med information om all skogsmark där </a:t>
            </a:r>
            <a:r>
              <a:rPr lang="sv-SE" sz="1400" dirty="0" smtClean="0">
                <a:solidFill>
                  <a:schemeClr val="tx1"/>
                </a:solidFill>
              </a:rPr>
              <a:t>	skogsbrukaren har </a:t>
            </a:r>
            <a:r>
              <a:rPr lang="sv-SE" sz="1400" dirty="0">
                <a:solidFill>
                  <a:schemeClr val="tx1"/>
                </a:solidFill>
              </a:rPr>
              <a:t>någon sorts äganderätt eller förvaltningsansvar5.</a:t>
            </a:r>
          </a:p>
          <a:p>
            <a:pPr marL="0" indent="0">
              <a:buNone/>
            </a:pPr>
            <a:r>
              <a:rPr lang="sv-SE" sz="1600" b="1" dirty="0">
                <a:solidFill>
                  <a:schemeClr val="tx1"/>
                </a:solidFill>
              </a:rPr>
              <a:t>1.6.4S. </a:t>
            </a:r>
            <a:r>
              <a:rPr lang="sv-SE" sz="1400" dirty="0" smtClean="0">
                <a:solidFill>
                  <a:schemeClr val="tx1"/>
                </a:solidFill>
              </a:rPr>
              <a:t>	Det </a:t>
            </a:r>
            <a:r>
              <a:rPr lang="sv-SE" sz="1400" dirty="0">
                <a:solidFill>
                  <a:schemeClr val="tx1"/>
                </a:solidFill>
              </a:rPr>
              <a:t>finns inga faktiska bevis för att skogsbruket på eventuellt icke-FSC-certifierat </a:t>
            </a:r>
            <a:r>
              <a:rPr lang="sv-SE" sz="1400" dirty="0" smtClean="0">
                <a:solidFill>
                  <a:schemeClr val="tx1"/>
                </a:solidFill>
              </a:rPr>
              <a:t>	</a:t>
            </a:r>
            <a:r>
              <a:rPr lang="sv-SE" sz="1400" dirty="0" err="1" smtClean="0">
                <a:solidFill>
                  <a:schemeClr val="tx1"/>
                </a:solidFill>
              </a:rPr>
              <a:t>markinnehav,där</a:t>
            </a:r>
            <a:r>
              <a:rPr lang="sv-SE" sz="1400" dirty="0" smtClean="0">
                <a:solidFill>
                  <a:schemeClr val="tx1"/>
                </a:solidFill>
              </a:rPr>
              <a:t> </a:t>
            </a:r>
            <a:r>
              <a:rPr lang="sv-SE" sz="1400" dirty="0">
                <a:solidFill>
                  <a:schemeClr val="tx1"/>
                </a:solidFill>
              </a:rPr>
              <a:t>skogsbrukare har någon sorts äganderätt eller förvaltningsansvar, står i </a:t>
            </a:r>
            <a:r>
              <a:rPr lang="sv-SE" sz="1400" dirty="0" smtClean="0">
                <a:solidFill>
                  <a:schemeClr val="tx1"/>
                </a:solidFill>
              </a:rPr>
              <a:t>	konflikt med </a:t>
            </a:r>
            <a:r>
              <a:rPr lang="sv-SE" sz="1400" dirty="0">
                <a:solidFill>
                  <a:schemeClr val="tx1"/>
                </a:solidFill>
              </a:rPr>
              <a:t>de krav som ställs i standarden för FSC Controlled Wood6.</a:t>
            </a:r>
            <a:endParaRPr lang="sv-SE" sz="1400"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undad rektangulär 4"/>
          <p:cNvSpPr/>
          <p:nvPr/>
        </p:nvSpPr>
        <p:spPr bwMode="auto">
          <a:xfrm>
            <a:off x="4603721" y="3717032"/>
            <a:ext cx="3816424" cy="864096"/>
          </a:xfrm>
          <a:prstGeom prst="wedgeRoundRectCallout">
            <a:avLst>
              <a:gd name="adj1" fmla="val -130180"/>
              <a:gd name="adj2" fmla="val -71997"/>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3200" b="0" i="0" u="none" strike="noStrike" cap="none" normalizeH="0" baseline="0" dirty="0" smtClean="0">
                <a:ln>
                  <a:noFill/>
                </a:ln>
                <a:solidFill>
                  <a:schemeClr val="tx1"/>
                </a:solidFill>
                <a:effectLst/>
                <a:latin typeface="Times New Roman" pitchFamily="18" charset="0"/>
              </a:rPr>
              <a:t>SA = Enbart SLIMF</a:t>
            </a:r>
          </a:p>
        </p:txBody>
      </p:sp>
      <p:sp>
        <p:nvSpPr>
          <p:cNvPr id="6" name="Rundad rektangulär 5"/>
          <p:cNvSpPr/>
          <p:nvPr/>
        </p:nvSpPr>
        <p:spPr bwMode="auto">
          <a:xfrm>
            <a:off x="2771800" y="5733256"/>
            <a:ext cx="3528392" cy="792088"/>
          </a:xfrm>
          <a:prstGeom prst="wedgeRoundRectCallout">
            <a:avLst>
              <a:gd name="adj1" fmla="val -90107"/>
              <a:gd name="adj2" fmla="val -131752"/>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3200" b="0" i="0" u="none" strike="noStrike" cap="none" normalizeH="0" baseline="0" dirty="0" smtClean="0">
                <a:ln>
                  <a:noFill/>
                </a:ln>
                <a:solidFill>
                  <a:schemeClr val="tx1"/>
                </a:solidFill>
                <a:effectLst/>
                <a:latin typeface="Times New Roman" pitchFamily="18" charset="0"/>
              </a:rPr>
              <a:t>S = Samtliga</a:t>
            </a:r>
          </a:p>
        </p:txBody>
      </p:sp>
      <p:sp>
        <p:nvSpPr>
          <p:cNvPr id="7" name="Rundad rektangulär 6"/>
          <p:cNvSpPr/>
          <p:nvPr/>
        </p:nvSpPr>
        <p:spPr bwMode="auto">
          <a:xfrm>
            <a:off x="4855804" y="2492896"/>
            <a:ext cx="3528392" cy="792088"/>
          </a:xfrm>
          <a:prstGeom prst="wedgeRoundRectCallout">
            <a:avLst>
              <a:gd name="adj1" fmla="val -151158"/>
              <a:gd name="adj2" fmla="val -14091"/>
              <a:gd name="adj3" fmla="val 166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3200" b="0" i="0" u="none" strike="noStrike" cap="none" normalizeH="0" baseline="0" dirty="0" smtClean="0">
                <a:ln>
                  <a:noFill/>
                </a:ln>
                <a:solidFill>
                  <a:schemeClr val="tx1"/>
                </a:solidFill>
                <a:effectLst/>
                <a:latin typeface="Times New Roman" pitchFamily="18" charset="0"/>
              </a:rPr>
              <a:t>= Enbart &gt; 1000 ha</a:t>
            </a:r>
          </a:p>
        </p:txBody>
      </p:sp>
      <p:sp>
        <p:nvSpPr>
          <p:cNvPr id="8" name="Platshållare för bildnummer 7"/>
          <p:cNvSpPr>
            <a:spLocks noGrp="1"/>
          </p:cNvSpPr>
          <p:nvPr>
            <p:ph type="sldNum" sz="quarter" idx="12"/>
          </p:nvPr>
        </p:nvSpPr>
        <p:spPr/>
        <p:txBody>
          <a:bodyPr/>
          <a:lstStyle/>
          <a:p>
            <a:fld id="{FC759AF5-4EA0-4AEC-820F-AADECD55E6F5}" type="slidenum">
              <a:rPr lang="sv-SE" smtClean="0"/>
              <a:pPr/>
              <a:t>20</a:t>
            </a:fld>
            <a:endParaRPr lang="sv-SE"/>
          </a:p>
        </p:txBody>
      </p:sp>
    </p:spTree>
    <p:extLst>
      <p:ext uri="{BB962C8B-B14F-4D97-AF65-F5344CB8AC3E}">
        <p14:creationId xmlns:p14="http://schemas.microsoft.com/office/powerpoint/2010/main" val="3368957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r>
              <a:rPr lang="sv-SE" dirty="0" smtClean="0"/>
              <a:t>Ny standard på gång, börjar gälla 2018</a:t>
            </a:r>
          </a:p>
          <a:p>
            <a:r>
              <a:rPr lang="sv-SE" dirty="0" smtClean="0"/>
              <a:t>Bygger på de nya internationella P/C </a:t>
            </a:r>
            <a:br>
              <a:rPr lang="sv-SE" dirty="0" smtClean="0"/>
            </a:br>
            <a:r>
              <a:rPr lang="sv-SE" dirty="0" smtClean="0"/>
              <a:t>(dvs principer och kriterier)</a:t>
            </a:r>
          </a:p>
          <a:p>
            <a:r>
              <a:rPr lang="sv-SE" dirty="0" smtClean="0"/>
              <a:t>Klarare och tydligare språk. Nedkortad indikatortext men ändå mera vägledning.</a:t>
            </a:r>
          </a:p>
          <a:p>
            <a:r>
              <a:rPr lang="sv-SE" dirty="0" smtClean="0"/>
              <a:t>Önskemål från de tre intressentgrupperna</a:t>
            </a:r>
            <a:br>
              <a:rPr lang="sv-SE" dirty="0" smtClean="0"/>
            </a:br>
            <a:r>
              <a:rPr lang="sv-SE" dirty="0" smtClean="0"/>
              <a:t>(ekonomi, socialt ansvarstagande och miljö)</a:t>
            </a:r>
          </a:p>
          <a:p>
            <a:r>
              <a:rPr lang="sv-SE" dirty="0" smtClean="0"/>
              <a:t>Ej klart om SLIMF, kanske annan hantering</a:t>
            </a:r>
          </a:p>
          <a:p>
            <a:endParaRPr lang="sv-SE" dirty="0" smtClean="0"/>
          </a:p>
        </p:txBody>
      </p:sp>
      <p:sp>
        <p:nvSpPr>
          <p:cNvPr id="2" name="Rubrik 1"/>
          <p:cNvSpPr>
            <a:spLocks noGrp="1"/>
          </p:cNvSpPr>
          <p:nvPr>
            <p:ph type="title"/>
          </p:nvPr>
        </p:nvSpPr>
        <p:spPr/>
        <p:txBody>
          <a:bodyPr/>
          <a:lstStyle/>
          <a:p>
            <a:r>
              <a:rPr lang="sv-SE" dirty="0"/>
              <a:t>Ny skogsbruksstandard </a:t>
            </a:r>
            <a:r>
              <a:rPr lang="sv-SE" dirty="0" smtClean="0"/>
              <a:t>2018</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21</a:t>
            </a:fld>
            <a:endParaRPr lang="sv-SE"/>
          </a:p>
        </p:txBody>
      </p:sp>
    </p:spTree>
    <p:extLst>
      <p:ext uri="{BB962C8B-B14F-4D97-AF65-F5344CB8AC3E}">
        <p14:creationId xmlns:p14="http://schemas.microsoft.com/office/powerpoint/2010/main" val="210485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a:t>
            </a:r>
            <a:r>
              <a:rPr lang="sv-SE" dirty="0" smtClean="0"/>
              <a:t>vensk skogsbruksstandard enligt FSC, forts.</a:t>
            </a:r>
            <a:endParaRPr lang="sv-SE" dirty="0"/>
          </a:p>
        </p:txBody>
      </p:sp>
      <p:sp>
        <p:nvSpPr>
          <p:cNvPr id="3" name="Platshållare för innehåll 2"/>
          <p:cNvSpPr>
            <a:spLocks noGrp="1"/>
          </p:cNvSpPr>
          <p:nvPr>
            <p:ph idx="1"/>
          </p:nvPr>
        </p:nvSpPr>
        <p:spPr/>
        <p:txBody>
          <a:bodyPr/>
          <a:lstStyle/>
          <a:p>
            <a:r>
              <a:rPr lang="sv-SE" dirty="0" smtClean="0"/>
              <a:t>Ett utkast höst 2016</a:t>
            </a:r>
          </a:p>
          <a:p>
            <a:r>
              <a:rPr lang="sv-SE" dirty="0" smtClean="0"/>
              <a:t>Nästa utkast maj 2017</a:t>
            </a:r>
          </a:p>
          <a:p>
            <a:r>
              <a:rPr lang="sv-SE" dirty="0" smtClean="0"/>
              <a:t>Färdig version under 2018</a:t>
            </a:r>
          </a:p>
          <a:p>
            <a:r>
              <a:rPr lang="sv-SE" dirty="0" smtClean="0"/>
              <a:t>3 månader efter att den publicerats börjar den att gälla</a:t>
            </a:r>
          </a:p>
          <a:p>
            <a:endParaRPr lang="sv-SE" dirty="0" smtClean="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22</a:t>
            </a:fld>
            <a:endParaRPr lang="sv-SE"/>
          </a:p>
        </p:txBody>
      </p:sp>
    </p:spTree>
    <p:extLst>
      <p:ext uri="{BB962C8B-B14F-4D97-AF65-F5344CB8AC3E}">
        <p14:creationId xmlns:p14="http://schemas.microsoft.com/office/powerpoint/2010/main" val="3811967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609600"/>
            <a:ext cx="8134672" cy="1143000"/>
          </a:xfrm>
        </p:spPr>
        <p:txBody>
          <a:bodyPr/>
          <a:lstStyle/>
          <a:p>
            <a:r>
              <a:rPr lang="sv-SE" dirty="0" smtClean="0"/>
              <a:t>Nya skogsbruksstandard</a:t>
            </a:r>
            <a:endParaRPr lang="sv-SE" dirty="0"/>
          </a:p>
        </p:txBody>
      </p:sp>
      <p:sp>
        <p:nvSpPr>
          <p:cNvPr id="3" name="Platshållare för innehåll 2"/>
          <p:cNvSpPr>
            <a:spLocks noGrp="1"/>
          </p:cNvSpPr>
          <p:nvPr>
            <p:ph idx="1"/>
          </p:nvPr>
        </p:nvSpPr>
        <p:spPr/>
        <p:txBody>
          <a:bodyPr/>
          <a:lstStyle/>
          <a:p>
            <a:endParaRPr lang="sv-SE" dirty="0" smtClean="0"/>
          </a:p>
          <a:p>
            <a:endParaRPr lang="sv-SE" dirty="0" smtClean="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23</a:t>
            </a:fld>
            <a:endParaRPr lang="sv-SE"/>
          </a:p>
        </p:txBody>
      </p:sp>
      <p:graphicFrame>
        <p:nvGraphicFramePr>
          <p:cNvPr id="6" name="Tabell 5"/>
          <p:cNvGraphicFramePr>
            <a:graphicFrameLocks noGrp="1"/>
          </p:cNvGraphicFramePr>
          <p:nvPr>
            <p:extLst>
              <p:ext uri="{D42A27DB-BD31-4B8C-83A1-F6EECF244321}">
                <p14:modId xmlns:p14="http://schemas.microsoft.com/office/powerpoint/2010/main" val="2849648666"/>
              </p:ext>
            </p:extLst>
          </p:nvPr>
        </p:nvGraphicFramePr>
        <p:xfrm>
          <a:off x="611560" y="1575278"/>
          <a:ext cx="7848872" cy="4878058"/>
        </p:xfrm>
        <a:graphic>
          <a:graphicData uri="http://schemas.openxmlformats.org/drawingml/2006/table">
            <a:tbl>
              <a:tblPr firstRow="1" bandRow="1">
                <a:tableStyleId>{5C22544A-7EE6-4342-B048-85BDC9FD1C3A}</a:tableStyleId>
              </a:tblPr>
              <a:tblGrid>
                <a:gridCol w="3924436"/>
                <a:gridCol w="3924436"/>
              </a:tblGrid>
              <a:tr h="439913">
                <a:tc>
                  <a:txBody>
                    <a:bodyPr/>
                    <a:lstStyle/>
                    <a:p>
                      <a:r>
                        <a:rPr lang="sv-SE" dirty="0" smtClean="0"/>
                        <a:t>Princip</a:t>
                      </a:r>
                      <a:endParaRPr lang="sv-SE" dirty="0"/>
                    </a:p>
                  </a:txBody>
                  <a:tcPr/>
                </a:tc>
                <a:tc>
                  <a:txBody>
                    <a:bodyPr/>
                    <a:lstStyle/>
                    <a:p>
                      <a:endParaRPr lang="sv-SE" dirty="0"/>
                    </a:p>
                  </a:txBody>
                  <a:tcPr/>
                </a:tc>
              </a:tr>
              <a:tr h="439913">
                <a:tc>
                  <a:txBody>
                    <a:bodyPr/>
                    <a:lstStyle/>
                    <a:p>
                      <a:r>
                        <a:rPr lang="sv-SE" dirty="0" smtClean="0"/>
                        <a:t>1. Allmän</a:t>
                      </a:r>
                      <a:r>
                        <a:rPr lang="sv-SE" baseline="0" dirty="0" smtClean="0"/>
                        <a:t> lagstiftning</a:t>
                      </a:r>
                      <a:endParaRPr lang="sv-SE" dirty="0"/>
                    </a:p>
                  </a:txBody>
                  <a:tcPr/>
                </a:tc>
                <a:tc>
                  <a:txBody>
                    <a:bodyPr/>
                    <a:lstStyle/>
                    <a:p>
                      <a:r>
                        <a:rPr lang="sv-SE" dirty="0" smtClean="0"/>
                        <a:t>6. Miljövärden och miljöpåverkan. Bättre struktur ”Vatten” , ”Avsättning för naturvård”</a:t>
                      </a:r>
                      <a:endParaRPr lang="sv-SE" dirty="0"/>
                    </a:p>
                  </a:txBody>
                  <a:tcPr/>
                </a:tc>
              </a:tr>
              <a:tr h="759301">
                <a:tc>
                  <a:txBody>
                    <a:bodyPr/>
                    <a:lstStyle/>
                    <a:p>
                      <a:r>
                        <a:rPr lang="sv-SE" dirty="0" smtClean="0"/>
                        <a:t>2. Rättigheter och arbetsvillkor för den som utför arbetet</a:t>
                      </a:r>
                      <a:endParaRPr lang="sv-SE" dirty="0"/>
                    </a:p>
                  </a:txBody>
                  <a:tcPr/>
                </a:tc>
                <a:tc>
                  <a:txBody>
                    <a:bodyPr/>
                    <a:lstStyle/>
                    <a:p>
                      <a:r>
                        <a:rPr lang="sv-SE" dirty="0" smtClean="0"/>
                        <a:t>7. Planering (plan och brukande anpassas utifrån resultat från uppföljning/utvärdering)</a:t>
                      </a:r>
                      <a:endParaRPr lang="sv-SE" dirty="0"/>
                    </a:p>
                  </a:txBody>
                  <a:tcPr/>
                </a:tc>
              </a:tr>
              <a:tr h="439913">
                <a:tc>
                  <a:txBody>
                    <a:bodyPr/>
                    <a:lstStyle/>
                    <a:p>
                      <a:r>
                        <a:rPr lang="sv-SE" dirty="0" smtClean="0"/>
                        <a:t>3. Urfolks rättigheter</a:t>
                      </a:r>
                      <a:endParaRPr lang="sv-SE" dirty="0"/>
                    </a:p>
                  </a:txBody>
                  <a:tcPr/>
                </a:tc>
                <a:tc>
                  <a:txBody>
                    <a:bodyPr/>
                    <a:lstStyle/>
                    <a:p>
                      <a:r>
                        <a:rPr lang="sv-SE" dirty="0" smtClean="0"/>
                        <a:t>8. Uppföljning och utvärdering</a:t>
                      </a:r>
                      <a:endParaRPr lang="sv-SE" dirty="0"/>
                    </a:p>
                  </a:txBody>
                  <a:tcPr/>
                </a:tc>
              </a:tr>
              <a:tr h="759301">
                <a:tc>
                  <a:txBody>
                    <a:bodyPr/>
                    <a:lstStyle/>
                    <a:p>
                      <a:r>
                        <a:rPr lang="sv-SE" dirty="0" smtClean="0"/>
                        <a:t>4. Renodlats</a:t>
                      </a:r>
                      <a:r>
                        <a:rPr lang="sv-SE" baseline="0" dirty="0" smtClean="0"/>
                        <a:t> till relationer med lokalsamhället</a:t>
                      </a:r>
                      <a:endParaRPr lang="sv-SE" dirty="0"/>
                    </a:p>
                  </a:txBody>
                  <a:tcPr/>
                </a:tc>
                <a:tc>
                  <a:txBody>
                    <a:bodyPr/>
                    <a:lstStyle/>
                    <a:p>
                      <a:r>
                        <a:rPr lang="sv-SE" dirty="0" smtClean="0"/>
                        <a:t>9. Höga bevarandevärden</a:t>
                      </a:r>
                      <a:endParaRPr lang="sv-SE" dirty="0"/>
                    </a:p>
                  </a:txBody>
                  <a:tcPr/>
                </a:tc>
              </a:tr>
              <a:tr h="1410131">
                <a:tc>
                  <a:txBody>
                    <a:bodyPr/>
                    <a:lstStyle/>
                    <a:p>
                      <a:r>
                        <a:rPr lang="sv-SE" dirty="0" smtClean="0"/>
                        <a:t>5. Utbytet ur skogen, nu mer om skogens andra nyttigheter (ekosystemtjänster</a:t>
                      </a:r>
                      <a:r>
                        <a:rPr lang="sv-SE" baseline="0" dirty="0" smtClean="0"/>
                        <a:t> och andra skogsprodukter)</a:t>
                      </a:r>
                      <a:endParaRPr lang="sv-SE" dirty="0"/>
                    </a:p>
                  </a:txBody>
                  <a:tcPr/>
                </a:tc>
                <a:tc>
                  <a:txBody>
                    <a:bodyPr/>
                    <a:lstStyle/>
                    <a:p>
                      <a:r>
                        <a:rPr lang="sv-SE" dirty="0" smtClean="0"/>
                        <a:t>10. Helt omgjord</a:t>
                      </a:r>
                      <a:r>
                        <a:rPr lang="sv-SE" baseline="0" dirty="0" smtClean="0"/>
                        <a:t> från skogsplantager till att handla om skogsbruk (plantering, markberedning osv)</a:t>
                      </a:r>
                      <a:endParaRPr lang="sv-SE" dirty="0"/>
                    </a:p>
                  </a:txBody>
                  <a:tcPr/>
                </a:tc>
              </a:tr>
            </a:tbl>
          </a:graphicData>
        </a:graphic>
      </p:graphicFrame>
      <p:sp>
        <p:nvSpPr>
          <p:cNvPr id="7" name="7-uddig stjärna 6"/>
          <p:cNvSpPr/>
          <p:nvPr/>
        </p:nvSpPr>
        <p:spPr bwMode="auto">
          <a:xfrm>
            <a:off x="107504" y="2060848"/>
            <a:ext cx="432048" cy="360040"/>
          </a:xfrm>
          <a:prstGeom prst="star7">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78478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4.28406E-6 L 3.33333E-6 0.12422 " pathEditMode="relative" rAng="0" ptsTypes="AA">
                                      <p:cBhvr>
                                        <p:cTn id="11" dur="2000" fill="hold"/>
                                        <p:tgtEl>
                                          <p:spTgt spid="7"/>
                                        </p:tgtEl>
                                        <p:attrNameLst>
                                          <p:attrName>ppt_x</p:attrName>
                                          <p:attrName>ppt_y</p:attrName>
                                        </p:attrNameLst>
                                      </p:cBhvr>
                                      <p:rCtr x="0" y="619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3.33333E-6 0.12422 L 3.33333E-6 0.26371 " pathEditMode="relative" rAng="0" ptsTypes="AA">
                                      <p:cBhvr>
                                        <p:cTn id="15" dur="2000" fill="hold"/>
                                        <p:tgtEl>
                                          <p:spTgt spid="7"/>
                                        </p:tgtEl>
                                        <p:attrNameLst>
                                          <p:attrName>ppt_x</p:attrName>
                                          <p:attrName>ppt_y</p:attrName>
                                        </p:attrNameLst>
                                      </p:cBhvr>
                                      <p:rCtr x="0" y="6963"/>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3.33333E-6 0.2637 L 3.33333E-6 0.32662 " pathEditMode="relative" rAng="0" ptsTypes="AA">
                                      <p:cBhvr>
                                        <p:cTn id="19" dur="2000" fill="hold"/>
                                        <p:tgtEl>
                                          <p:spTgt spid="7"/>
                                        </p:tgtEl>
                                        <p:attrNameLst>
                                          <p:attrName>ppt_x</p:attrName>
                                          <p:attrName>ppt_y</p:attrName>
                                        </p:attrNameLst>
                                      </p:cBhvr>
                                      <p:rCtr x="0" y="3146"/>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3" nodeType="clickEffect">
                                  <p:stCondLst>
                                    <p:cond delay="0"/>
                                  </p:stCondLst>
                                  <p:childTnLst>
                                    <p:animMotion origin="layout" path="M 3.33333E-6 0.32015 L 3.33333E-6 0.43558 " pathEditMode="relative" rAng="0" ptsTypes="AA">
                                      <p:cBhvr>
                                        <p:cTn id="23" dur="2000" fill="hold"/>
                                        <p:tgtEl>
                                          <p:spTgt spid="7"/>
                                        </p:tgtEl>
                                        <p:attrNameLst>
                                          <p:attrName>ppt_x</p:attrName>
                                          <p:attrName>ppt_y</p:attrName>
                                        </p:attrNameLst>
                                      </p:cBhvr>
                                      <p:rCtr x="0" y="576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4" nodeType="clickEffect">
                                  <p:stCondLst>
                                    <p:cond delay="0"/>
                                  </p:stCondLst>
                                  <p:childTnLst>
                                    <p:animMotion origin="layout" path="M 3.33333E-6 0.43558 L 0.90555 0.01596 " pathEditMode="relative" rAng="0" ptsTypes="AA">
                                      <p:cBhvr>
                                        <p:cTn id="27" dur="2000" fill="hold"/>
                                        <p:tgtEl>
                                          <p:spTgt spid="7"/>
                                        </p:tgtEl>
                                        <p:attrNameLst>
                                          <p:attrName>ppt_x</p:attrName>
                                          <p:attrName>ppt_y</p:attrName>
                                        </p:attrNameLst>
                                      </p:cBhvr>
                                      <p:rCtr x="45278" y="-20981"/>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5" nodeType="clickEffect">
                                  <p:stCondLst>
                                    <p:cond delay="0"/>
                                  </p:stCondLst>
                                  <p:childTnLst>
                                    <p:animMotion origin="layout" path="M 0.90555 0.01596 L 0.90555 0.13139 " pathEditMode="relative" rAng="0" ptsTypes="AA">
                                      <p:cBhvr>
                                        <p:cTn id="31" dur="2000" fill="hold"/>
                                        <p:tgtEl>
                                          <p:spTgt spid="7"/>
                                        </p:tgtEl>
                                        <p:attrNameLst>
                                          <p:attrName>ppt_x</p:attrName>
                                          <p:attrName>ppt_y</p:attrName>
                                        </p:attrNameLst>
                                      </p:cBhvr>
                                      <p:rCtr x="0" y="5760"/>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6" nodeType="clickEffect">
                                  <p:stCondLst>
                                    <p:cond delay="0"/>
                                  </p:stCondLst>
                                  <p:childTnLst>
                                    <p:animMotion origin="layout" path="M 0.90555 0.13139 L 0.90555 0.25723 " pathEditMode="relative" rAng="0" ptsTypes="AA">
                                      <p:cBhvr>
                                        <p:cTn id="35" dur="2000" fill="hold"/>
                                        <p:tgtEl>
                                          <p:spTgt spid="7"/>
                                        </p:tgtEl>
                                        <p:attrNameLst>
                                          <p:attrName>ppt_x</p:attrName>
                                          <p:attrName>ppt_y</p:attrName>
                                        </p:attrNameLst>
                                      </p:cBhvr>
                                      <p:rCtr x="0" y="6292"/>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7" nodeType="clickEffect">
                                  <p:stCondLst>
                                    <p:cond delay="0"/>
                                  </p:stCondLst>
                                  <p:childTnLst>
                                    <p:animMotion origin="layout" path="M 0.90555 0.25723 L 0.90555 0.3412 " pathEditMode="relative" rAng="0" ptsTypes="AA">
                                      <p:cBhvr>
                                        <p:cTn id="39" dur="2000" fill="hold"/>
                                        <p:tgtEl>
                                          <p:spTgt spid="7"/>
                                        </p:tgtEl>
                                        <p:attrNameLst>
                                          <p:attrName>ppt_x</p:attrName>
                                          <p:attrName>ppt_y</p:attrName>
                                        </p:attrNameLst>
                                      </p:cBhvr>
                                      <p:rCtr x="0" y="4187"/>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8" nodeType="clickEffect">
                                  <p:stCondLst>
                                    <p:cond delay="0"/>
                                  </p:stCondLst>
                                  <p:childTnLst>
                                    <p:animMotion origin="layout" path="M 0.90555 0.3412 L 0.90555 0.43558 " pathEditMode="relative" rAng="0" ptsTypes="AA">
                                      <p:cBhvr>
                                        <p:cTn id="43" dur="2000" fill="hold"/>
                                        <p:tgtEl>
                                          <p:spTgt spid="7"/>
                                        </p:tgtEl>
                                        <p:attrNameLst>
                                          <p:attrName>ppt_x</p:attrName>
                                          <p:attrName>ppt_y</p:attrName>
                                        </p:attrNameLst>
                                      </p:cBhvr>
                                      <p:rCtr x="0" y="47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P spid="7" grpId="5" animBg="1"/>
      <p:bldP spid="7" grpId="6" animBg="1"/>
      <p:bldP spid="7" grpId="7" animBg="1"/>
      <p:bldP spid="7" grpId="8"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609600"/>
            <a:ext cx="8568952" cy="1143000"/>
          </a:xfrm>
        </p:spPr>
        <p:txBody>
          <a:bodyPr/>
          <a:lstStyle/>
          <a:p>
            <a:r>
              <a:rPr lang="sv-SE" dirty="0" smtClean="0"/>
              <a:t>Nya skogsbruksstandarden, exempel</a:t>
            </a:r>
            <a:endParaRPr lang="sv-SE" dirty="0"/>
          </a:p>
        </p:txBody>
      </p:sp>
      <p:sp>
        <p:nvSpPr>
          <p:cNvPr id="3" name="Platshållare för innehåll 2"/>
          <p:cNvSpPr>
            <a:spLocks noGrp="1"/>
          </p:cNvSpPr>
          <p:nvPr>
            <p:ph idx="1"/>
          </p:nvPr>
        </p:nvSpPr>
        <p:spPr/>
        <p:txBody>
          <a:bodyPr/>
          <a:lstStyle/>
          <a:p>
            <a:r>
              <a:rPr lang="sv-SE" dirty="0"/>
              <a:t>7.3 Skötselplanen* ska innehålla mätbara delmål </a:t>
            </a:r>
            <a:r>
              <a:rPr lang="sv-SE" dirty="0" smtClean="0"/>
              <a:t>som kan </a:t>
            </a:r>
            <a:r>
              <a:rPr lang="sv-SE" dirty="0"/>
              <a:t>användas för att utvärdera hur väl mot vart och </a:t>
            </a:r>
            <a:r>
              <a:rPr lang="sv-SE" dirty="0" smtClean="0"/>
              <a:t>ett av </a:t>
            </a:r>
            <a:r>
              <a:rPr lang="sv-SE" dirty="0"/>
              <a:t>skogsbrukets fastställda mål* kan uppfyllas.</a:t>
            </a:r>
            <a:endParaRPr lang="sv-SE" dirty="0" smtClean="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24</a:t>
            </a:fld>
            <a:endParaRPr lang="sv-SE"/>
          </a:p>
        </p:txBody>
      </p:sp>
    </p:spTree>
    <p:extLst>
      <p:ext uri="{BB962C8B-B14F-4D97-AF65-F5344CB8AC3E}">
        <p14:creationId xmlns:p14="http://schemas.microsoft.com/office/powerpoint/2010/main" val="177255150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609600"/>
            <a:ext cx="8568952" cy="1143000"/>
          </a:xfrm>
        </p:spPr>
        <p:txBody>
          <a:bodyPr/>
          <a:lstStyle/>
          <a:p>
            <a:r>
              <a:rPr lang="sv-SE" dirty="0" smtClean="0"/>
              <a:t>Nya skogsbruksstandarden, exempel</a:t>
            </a:r>
            <a:endParaRPr lang="sv-SE" dirty="0"/>
          </a:p>
        </p:txBody>
      </p:sp>
      <p:sp>
        <p:nvSpPr>
          <p:cNvPr id="3" name="Platshållare för innehåll 2"/>
          <p:cNvSpPr>
            <a:spLocks noGrp="1"/>
          </p:cNvSpPr>
          <p:nvPr>
            <p:ph idx="1"/>
          </p:nvPr>
        </p:nvSpPr>
        <p:spPr/>
        <p:txBody>
          <a:bodyPr/>
          <a:lstStyle/>
          <a:p>
            <a:r>
              <a:rPr lang="sv-SE" dirty="0"/>
              <a:t>Parallellt med arbetet med detta standardförslag har Skogsstyrelsen tagit fram ”Målbilder för miljöhänsyn”. </a:t>
            </a:r>
            <a:endParaRPr lang="sv-SE" dirty="0" smtClean="0"/>
          </a:p>
          <a:p>
            <a:r>
              <a:rPr lang="sv-SE" dirty="0" smtClean="0"/>
              <a:t>Dessa </a:t>
            </a:r>
            <a:r>
              <a:rPr lang="sv-SE" dirty="0"/>
              <a:t>målbilder har legat med som en bas i standardarbetet och ibland finns det uttryckliga hänvisningar till målbilderna.</a:t>
            </a:r>
            <a:endParaRPr lang="sv-SE" dirty="0" smtClean="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25</a:t>
            </a:fld>
            <a:endParaRPr lang="sv-SE"/>
          </a:p>
        </p:txBody>
      </p:sp>
    </p:spTree>
    <p:extLst>
      <p:ext uri="{BB962C8B-B14F-4D97-AF65-F5344CB8AC3E}">
        <p14:creationId xmlns:p14="http://schemas.microsoft.com/office/powerpoint/2010/main" val="3099642822"/>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188640"/>
            <a:ext cx="8496944" cy="1143000"/>
          </a:xfrm>
        </p:spPr>
        <p:txBody>
          <a:bodyPr/>
          <a:lstStyle/>
          <a:p>
            <a:r>
              <a:rPr lang="sv-SE" dirty="0" smtClean="0"/>
              <a:t>Målbilderna via Skogsstyrelsens sida</a:t>
            </a:r>
            <a:endParaRPr lang="sv-SE"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innehåll 2"/>
          <p:cNvSpPr>
            <a:spLocks noGrp="1"/>
          </p:cNvSpPr>
          <p:nvPr>
            <p:ph idx="1"/>
          </p:nvPr>
        </p:nvSpPr>
        <p:spPr>
          <a:xfrm>
            <a:off x="914102" y="6309319"/>
            <a:ext cx="5962154" cy="315271"/>
          </a:xfrm>
        </p:spPr>
        <p:txBody>
          <a:bodyPr/>
          <a:lstStyle/>
          <a:p>
            <a:pPr marL="0" indent="0">
              <a:buNone/>
            </a:pPr>
            <a:r>
              <a:rPr lang="sv-SE" sz="1400" dirty="0">
                <a:hlinkClick r:id="rId4"/>
              </a:rPr>
              <a:t>http://www.skogsstyrelsen.se/Aga-och-bruka/Skogsbruk/Skota-skog-/God-miljohansyn/Faktablad</a:t>
            </a:r>
            <a:r>
              <a:rPr lang="sv-SE" sz="1400" dirty="0" smtClean="0">
                <a:hlinkClick r:id="rId4"/>
              </a:rPr>
              <a:t>/</a:t>
            </a:r>
            <a:endParaRPr lang="sv-SE" sz="1400" dirty="0" smtClean="0"/>
          </a:p>
          <a:p>
            <a:pPr marL="0" indent="0">
              <a:buNone/>
            </a:pPr>
            <a:endParaRPr lang="sv-SE" sz="1400"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102" y="1196752"/>
            <a:ext cx="7150001" cy="491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26</a:t>
            </a:fld>
            <a:endParaRPr lang="sv-SE"/>
          </a:p>
        </p:txBody>
      </p:sp>
    </p:spTree>
    <p:extLst>
      <p:ext uri="{BB962C8B-B14F-4D97-AF65-F5344CB8AC3E}">
        <p14:creationId xmlns:p14="http://schemas.microsoft.com/office/powerpoint/2010/main" val="391224846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__Martin_privat\_MG_1968.JPG"/>
          <p:cNvPicPr>
            <a:picLocks noChangeAspect="1" noChangeArrowheads="1"/>
          </p:cNvPicPr>
          <p:nvPr/>
        </p:nvPicPr>
        <p:blipFill rotWithShape="1">
          <a:blip r:embed="rId2">
            <a:extLst>
              <a:ext uri="{28A0092B-C50C-407E-A947-70E740481C1C}">
                <a14:useLocalDpi xmlns:a14="http://schemas.microsoft.com/office/drawing/2010/main" val="0"/>
              </a:ext>
            </a:extLst>
          </a:blip>
          <a:srcRect t="10427" b="25538"/>
          <a:stretch/>
        </p:blipFill>
        <p:spPr bwMode="auto">
          <a:xfrm>
            <a:off x="0" y="0"/>
            <a:ext cx="9144000" cy="270892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685800" y="211460"/>
            <a:ext cx="7772400" cy="1143000"/>
          </a:xfrm>
        </p:spPr>
        <p:txBody>
          <a:bodyPr/>
          <a:lstStyle/>
          <a:p>
            <a:r>
              <a:rPr lang="sv-SE" sz="3200" dirty="0" smtClean="0"/>
              <a:t>Diskussionspunkt</a:t>
            </a:r>
            <a:r>
              <a:rPr lang="sv-SE" sz="5400" dirty="0" smtClean="0"/>
              <a:t> – Nya standard</a:t>
            </a:r>
            <a:endParaRPr lang="sv-SE" sz="5400" dirty="0"/>
          </a:p>
        </p:txBody>
      </p:sp>
      <p:sp>
        <p:nvSpPr>
          <p:cNvPr id="3" name="Platshållare för innehåll 2"/>
          <p:cNvSpPr>
            <a:spLocks noGrp="1"/>
          </p:cNvSpPr>
          <p:nvPr>
            <p:ph idx="1"/>
          </p:nvPr>
        </p:nvSpPr>
        <p:spPr>
          <a:xfrm>
            <a:off x="685800" y="2852936"/>
            <a:ext cx="7772400" cy="3243064"/>
          </a:xfrm>
        </p:spPr>
        <p:txBody>
          <a:bodyPr/>
          <a:lstStyle/>
          <a:p>
            <a:r>
              <a:rPr lang="sv-SE" dirty="0"/>
              <a:t>Börjar gälla 2018</a:t>
            </a:r>
          </a:p>
          <a:p>
            <a:r>
              <a:rPr lang="sv-SE" dirty="0"/>
              <a:t>När den är färdig så har vi tre månader på oss att införa den och börja arbeta utifrån den.</a:t>
            </a:r>
          </a:p>
          <a:p>
            <a:r>
              <a:rPr lang="sv-SE" dirty="0"/>
              <a:t>Första externa revision 2018 eller 2019</a:t>
            </a:r>
            <a:r>
              <a:rPr lang="sv-SE" dirty="0" smtClean="0"/>
              <a:t>?</a:t>
            </a:r>
          </a:p>
          <a:p>
            <a:r>
              <a:rPr lang="sv-SE" dirty="0" smtClean="0"/>
              <a:t>Hur förbereda oss på bästa sätt</a:t>
            </a:r>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7" y="6424613"/>
            <a:ext cx="215741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bildnummer 3"/>
          <p:cNvSpPr>
            <a:spLocks noGrp="1"/>
          </p:cNvSpPr>
          <p:nvPr>
            <p:ph type="sldNum" sz="quarter" idx="12"/>
          </p:nvPr>
        </p:nvSpPr>
        <p:spPr/>
        <p:txBody>
          <a:bodyPr/>
          <a:lstStyle/>
          <a:p>
            <a:fld id="{FC759AF5-4EA0-4AEC-820F-AADECD55E6F5}" type="slidenum">
              <a:rPr lang="sv-SE" smtClean="0"/>
              <a:pPr/>
              <a:t>27</a:t>
            </a:fld>
            <a:endParaRPr lang="sv-SE"/>
          </a:p>
        </p:txBody>
      </p:sp>
    </p:spTree>
    <p:extLst>
      <p:ext uri="{BB962C8B-B14F-4D97-AF65-F5344CB8AC3E}">
        <p14:creationId xmlns:p14="http://schemas.microsoft.com/office/powerpoint/2010/main" val="82466737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 7"/>
          <p:cNvGraphicFramePr>
            <a:graphicFrameLocks noGrp="1"/>
          </p:cNvGraphicFramePr>
          <p:nvPr>
            <p:extLst>
              <p:ext uri="{D42A27DB-BD31-4B8C-83A1-F6EECF244321}">
                <p14:modId xmlns:p14="http://schemas.microsoft.com/office/powerpoint/2010/main" val="2750854665"/>
              </p:ext>
            </p:extLst>
          </p:nvPr>
        </p:nvGraphicFramePr>
        <p:xfrm>
          <a:off x="251520" y="1484784"/>
          <a:ext cx="8496944" cy="4752528"/>
        </p:xfrm>
        <a:graphic>
          <a:graphicData uri="http://schemas.openxmlformats.org/drawingml/2006/table">
            <a:tbl>
              <a:tblPr firstRow="1" bandRow="1">
                <a:tableStyleId>{2D5ABB26-0587-4C30-8999-92F81FD0307C}</a:tableStyleId>
              </a:tblPr>
              <a:tblGrid>
                <a:gridCol w="4248472"/>
                <a:gridCol w="4248472"/>
              </a:tblGrid>
              <a:tr h="15841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solidFill>
                            <a:schemeClr val="tx1"/>
                          </a:solidFill>
                        </a:rPr>
                        <a:t>Skötselinstruktion</a:t>
                      </a:r>
                    </a:p>
                    <a:p>
                      <a:endParaRPr lang="sv-S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t>Traktdirektiv</a:t>
                      </a:r>
                    </a:p>
                    <a:p>
                      <a:endParaRPr lang="sv-S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41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solidFill>
                            <a:schemeClr val="tx1"/>
                          </a:solidFill>
                        </a:rPr>
                        <a:t>Naturvärdesbedömning</a:t>
                      </a:r>
                    </a:p>
                    <a:p>
                      <a:endParaRPr lang="sv-S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t>Regelrätt skogsbruk </a:t>
                      </a:r>
                    </a:p>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t>GP/skogen</a:t>
                      </a:r>
                    </a:p>
                    <a:p>
                      <a:endParaRPr lang="sv-S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841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t>Policy om körskador / riktlinjer</a:t>
                      </a:r>
                    </a:p>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t> för åtgärd runt forn-/</a:t>
                      </a:r>
                    </a:p>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t>kulturlämningar</a:t>
                      </a:r>
                    </a:p>
                    <a:p>
                      <a:endParaRPr lang="sv-S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800" dirty="0" smtClean="0"/>
                        <a:t>Ramavtal för entreprenörer</a:t>
                      </a:r>
                    </a:p>
                    <a:p>
                      <a:endParaRPr lang="sv-S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ubrik 1"/>
          <p:cNvSpPr>
            <a:spLocks noGrp="1"/>
          </p:cNvSpPr>
          <p:nvPr>
            <p:ph type="title"/>
          </p:nvPr>
        </p:nvSpPr>
        <p:spPr>
          <a:xfrm>
            <a:off x="179512" y="609600"/>
            <a:ext cx="8784976" cy="1143000"/>
          </a:xfrm>
        </p:spPr>
        <p:txBody>
          <a:bodyPr/>
          <a:lstStyle/>
          <a:p>
            <a:r>
              <a:rPr lang="sv-SE" dirty="0" smtClean="0"/>
              <a:t>Medlemsverktyget</a:t>
            </a:r>
            <a:br>
              <a:rPr lang="sv-SE" dirty="0" smtClean="0"/>
            </a:br>
            <a:r>
              <a:rPr lang="sv-SE" sz="2800" dirty="0" smtClean="0">
                <a:hlinkClick r:id="rId2"/>
              </a:rPr>
              <a:t>www.grontparaply.se/medlem-inloggning.html</a:t>
            </a:r>
            <a:r>
              <a:rPr lang="sv-SE" sz="2800" dirty="0" smtClean="0"/>
              <a:t> - medlemigp</a:t>
            </a:r>
            <a:r>
              <a:rPr lang="sv-SE" sz="2800" dirty="0"/>
              <a:t/>
            </a:r>
            <a:br>
              <a:rPr lang="sv-SE" sz="2800" dirty="0"/>
            </a:br>
            <a:endParaRPr lang="sv-SE" dirty="0"/>
          </a:p>
        </p:txBody>
      </p:sp>
      <p:sp>
        <p:nvSpPr>
          <p:cNvPr id="3" name="Platshållare för innehåll 2"/>
          <p:cNvSpPr>
            <a:spLocks noGrp="1"/>
          </p:cNvSpPr>
          <p:nvPr>
            <p:ph idx="1"/>
          </p:nvPr>
        </p:nvSpPr>
        <p:spPr>
          <a:xfrm>
            <a:off x="1547664" y="1981199"/>
            <a:ext cx="7272808" cy="4643391"/>
          </a:xfrm>
        </p:spPr>
        <p:txBody>
          <a:bodyPr/>
          <a:lstStyle/>
          <a:p>
            <a:endParaRPr lang="sv-SE" sz="2800" dirty="0" smtClean="0"/>
          </a:p>
          <a:p>
            <a:endParaRPr lang="sv-SE" sz="2800" dirty="0" smtClean="0"/>
          </a:p>
          <a:p>
            <a:endParaRPr lang="sv-SE" sz="2800" dirty="0" smtClean="0">
              <a:solidFill>
                <a:schemeClr val="tx1"/>
              </a:solidFill>
            </a:endParaRPr>
          </a:p>
          <a:p>
            <a:endParaRPr lang="sv-SE" sz="28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7" name="Platshållare för bildnummer 6"/>
          <p:cNvSpPr>
            <a:spLocks noGrp="1"/>
          </p:cNvSpPr>
          <p:nvPr>
            <p:ph type="sldNum" sz="quarter" idx="12"/>
          </p:nvPr>
        </p:nvSpPr>
        <p:spPr/>
        <p:txBody>
          <a:bodyPr/>
          <a:lstStyle/>
          <a:p>
            <a:fld id="{FC759AF5-4EA0-4AEC-820F-AADECD55E6F5}" type="slidenum">
              <a:rPr lang="sv-SE" smtClean="0"/>
              <a:pPr/>
              <a:t>28</a:t>
            </a:fld>
            <a:endParaRPr lang="sv-SE"/>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5514" y="1511284"/>
            <a:ext cx="1050902" cy="14856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7113" y="1556792"/>
            <a:ext cx="1047630" cy="144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3880" y="3140968"/>
            <a:ext cx="1766517" cy="1348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04" y="4669482"/>
            <a:ext cx="1008112" cy="1426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6216" y="3140967"/>
            <a:ext cx="2007110" cy="1348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0081" y="4713164"/>
            <a:ext cx="964662" cy="1382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686191"/>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Årets revisionsvecka</a:t>
            </a:r>
            <a:endParaRPr lang="sv-SE" dirty="0"/>
          </a:p>
        </p:txBody>
      </p:sp>
      <p:sp>
        <p:nvSpPr>
          <p:cNvPr id="3" name="Platshållare för innehåll 2"/>
          <p:cNvSpPr>
            <a:spLocks noGrp="1"/>
          </p:cNvSpPr>
          <p:nvPr>
            <p:ph idx="1"/>
          </p:nvPr>
        </p:nvSpPr>
        <p:spPr>
          <a:xfrm>
            <a:off x="1547664" y="1981199"/>
            <a:ext cx="7272808" cy="4643391"/>
          </a:xfrm>
        </p:spPr>
        <p:txBody>
          <a:bodyPr/>
          <a:lstStyle/>
          <a:p>
            <a:r>
              <a:rPr lang="sv-SE" sz="2800" dirty="0" smtClean="0"/>
              <a:t>Genomgång av fjolårets och årets avvikelser</a:t>
            </a:r>
          </a:p>
          <a:p>
            <a:r>
              <a:rPr lang="sv-SE" sz="2800" dirty="0" smtClean="0">
                <a:solidFill>
                  <a:schemeClr val="tx1"/>
                </a:solidFill>
              </a:rPr>
              <a:t>Reflektioner från medlemmar som reviderades</a:t>
            </a:r>
          </a:p>
          <a:p>
            <a:r>
              <a:rPr lang="sv-SE" sz="2800" dirty="0" smtClean="0"/>
              <a:t>Kan vi förbereda oss bättre?</a:t>
            </a:r>
            <a:endParaRPr lang="sv-SE" sz="2800" dirty="0" smtClean="0">
              <a:solidFill>
                <a:schemeClr val="tx1"/>
              </a:solidFill>
            </a:endParaRPr>
          </a:p>
          <a:p>
            <a:endParaRPr lang="sv-SE" sz="28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6" name="Höger 5"/>
          <p:cNvSpPr/>
          <p:nvPr/>
        </p:nvSpPr>
        <p:spPr bwMode="auto">
          <a:xfrm>
            <a:off x="107504" y="1916832"/>
            <a:ext cx="1475656" cy="64807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Times New Roman" pitchFamily="18" charset="0"/>
            </a:endParaRPr>
          </a:p>
        </p:txBody>
      </p:sp>
      <p:sp>
        <p:nvSpPr>
          <p:cNvPr id="7" name="Platshållare för bildnummer 6"/>
          <p:cNvSpPr>
            <a:spLocks noGrp="1"/>
          </p:cNvSpPr>
          <p:nvPr>
            <p:ph type="sldNum" sz="quarter" idx="12"/>
          </p:nvPr>
        </p:nvSpPr>
        <p:spPr/>
        <p:txBody>
          <a:bodyPr/>
          <a:lstStyle/>
          <a:p>
            <a:fld id="{FC759AF5-4EA0-4AEC-820F-AADECD55E6F5}" type="slidenum">
              <a:rPr lang="sv-SE" smtClean="0"/>
              <a:pPr/>
              <a:t>29</a:t>
            </a:fld>
            <a:endParaRPr lang="sv-SE"/>
          </a:p>
        </p:txBody>
      </p:sp>
    </p:spTree>
    <p:extLst>
      <p:ext uri="{BB962C8B-B14F-4D97-AF65-F5344CB8AC3E}">
        <p14:creationId xmlns:p14="http://schemas.microsoft.com/office/powerpoint/2010/main" val="169383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Grönt </a:t>
            </a:r>
            <a:endParaRPr lang="sv-SE" dirty="0"/>
          </a:p>
        </p:txBody>
      </p:sp>
      <p:sp>
        <p:nvSpPr>
          <p:cNvPr id="3" name="Platshållare för innehåll 2"/>
          <p:cNvSpPr>
            <a:spLocks noGrp="1"/>
          </p:cNvSpPr>
          <p:nvPr>
            <p:ph idx="1"/>
          </p:nvPr>
        </p:nvSpPr>
        <p:spPr>
          <a:xfrm>
            <a:off x="1043608" y="1981200"/>
            <a:ext cx="7200800" cy="4114800"/>
          </a:xfrm>
        </p:spPr>
        <p:txBody>
          <a:bodyPr/>
          <a:lstStyle/>
          <a:p>
            <a:pPr marL="0" indent="0">
              <a:buNone/>
            </a:pPr>
            <a:r>
              <a:rPr lang="sv-SE" sz="2800" dirty="0" smtClean="0"/>
              <a:t>Dagens schema</a:t>
            </a:r>
          </a:p>
          <a:p>
            <a:pPr marL="0" indent="0">
              <a:buNone/>
            </a:pPr>
            <a:r>
              <a:rPr lang="nb-NO" sz="2800" dirty="0" smtClean="0"/>
              <a:t>9.00-09:30		Kaffe </a:t>
            </a:r>
            <a:r>
              <a:rPr lang="nb-NO" sz="2800" dirty="0"/>
              <a:t>med smörgås </a:t>
            </a:r>
            <a:endParaRPr lang="nb-NO" sz="2800" dirty="0" smtClean="0"/>
          </a:p>
          <a:p>
            <a:pPr marL="0" indent="0">
              <a:buNone/>
            </a:pPr>
            <a:r>
              <a:rPr lang="nb-NO" sz="2800" dirty="0" smtClean="0"/>
              <a:t>09.30-11.45		Kurs/erfarenhetsutbyte</a:t>
            </a:r>
          </a:p>
          <a:p>
            <a:pPr marL="0" indent="0">
              <a:buNone/>
            </a:pPr>
            <a:r>
              <a:rPr lang="nb-NO" sz="2800" dirty="0" smtClean="0"/>
              <a:t>11.45-12.30		Lunch </a:t>
            </a:r>
          </a:p>
          <a:p>
            <a:pPr marL="0" indent="0">
              <a:buNone/>
            </a:pPr>
            <a:r>
              <a:rPr lang="nb-NO" sz="2800" dirty="0" smtClean="0"/>
              <a:t>12.30-14.30		</a:t>
            </a:r>
            <a:r>
              <a:rPr lang="nb-NO" sz="2800" dirty="0"/>
              <a:t>Kurs/erfarenhetsutbyte</a:t>
            </a:r>
          </a:p>
          <a:p>
            <a:pPr marL="0" indent="0">
              <a:buNone/>
            </a:pPr>
            <a:r>
              <a:rPr lang="nb-NO" sz="2800" dirty="0" smtClean="0"/>
              <a:t>14.30-14.45		Kaffe </a:t>
            </a:r>
            <a:r>
              <a:rPr lang="nb-NO" sz="2800" dirty="0"/>
              <a:t>med </a:t>
            </a:r>
            <a:r>
              <a:rPr lang="nb-NO" sz="2800" dirty="0" smtClean="0"/>
              <a:t>kaka</a:t>
            </a:r>
            <a:endParaRPr lang="nb-NO" sz="2800" dirty="0"/>
          </a:p>
          <a:p>
            <a:pPr marL="0" indent="0">
              <a:buNone/>
            </a:pPr>
            <a:endParaRPr lang="sv-SE" sz="2800" dirty="0" smtClean="0"/>
          </a:p>
          <a:p>
            <a:pPr marL="0" indent="0">
              <a:buNone/>
            </a:pPr>
            <a:endParaRPr lang="sv-SE" sz="28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0648"/>
            <a:ext cx="82057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3</a:t>
            </a:fld>
            <a:endParaRPr lang="sv-SE"/>
          </a:p>
        </p:txBody>
      </p:sp>
    </p:spTree>
    <p:extLst>
      <p:ext uri="{BB962C8B-B14F-4D97-AF65-F5344CB8AC3E}">
        <p14:creationId xmlns:p14="http://schemas.microsoft.com/office/powerpoint/2010/main" val="79998888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a:t>
            </a:r>
            <a:r>
              <a:rPr lang="sv-SE" dirty="0"/>
              <a:t>FSC 8.2.d5</a:t>
            </a:r>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Gruppledaren </a:t>
            </a:r>
            <a:r>
              <a:rPr lang="sv-SE" sz="2800" dirty="0"/>
              <a:t>ska säkerställa att </a:t>
            </a:r>
            <a:r>
              <a:rPr lang="sv-SE" sz="2800" dirty="0" smtClean="0"/>
              <a:t>gruppmedlemmarna </a:t>
            </a:r>
            <a:r>
              <a:rPr lang="sv-SE" sz="2800" dirty="0"/>
              <a:t>har rutiner som medför uppföljning av avtal och instruktioner i fält vid anlitandet av entreprenörer för att säkerställa standardens efterlevnad, samt att gruppmedlemmarna kan dokumentera detta.</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30</a:t>
            </a:fld>
            <a:endParaRPr lang="sv-SE"/>
          </a:p>
        </p:txBody>
      </p:sp>
      <p:sp>
        <p:nvSpPr>
          <p:cNvPr id="7" name="textruta 6"/>
          <p:cNvSpPr txBox="1"/>
          <p:nvPr/>
        </p:nvSpPr>
        <p:spPr>
          <a:xfrm>
            <a:off x="1632661" y="5126549"/>
            <a:ext cx="7128792" cy="523220"/>
          </a:xfrm>
          <a:prstGeom prst="rect">
            <a:avLst/>
          </a:prstGeom>
          <a:noFill/>
        </p:spPr>
        <p:txBody>
          <a:bodyPr wrap="square" rtlCol="0">
            <a:spAutoFit/>
          </a:bodyPr>
          <a:lstStyle/>
          <a:p>
            <a:r>
              <a:rPr lang="sv-SE" sz="2800" dirty="0" smtClean="0">
                <a:sym typeface="Wingdings" panose="05000000000000000000" pitchFamily="2" charset="2"/>
              </a:rPr>
              <a:t></a:t>
            </a:r>
            <a:r>
              <a:rPr lang="sv-SE" sz="2800" dirty="0" smtClean="0"/>
              <a:t> Följ upp traktdirektiven!</a:t>
            </a:r>
            <a:endParaRPr lang="sv-SE" sz="2800" dirty="0"/>
          </a:p>
        </p:txBody>
      </p:sp>
    </p:spTree>
    <p:extLst>
      <p:ext uri="{BB962C8B-B14F-4D97-AF65-F5344CB8AC3E}">
        <p14:creationId xmlns:p14="http://schemas.microsoft.com/office/powerpoint/2010/main" val="2599466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39" y="1"/>
            <a:ext cx="8565516" cy="686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31</a:t>
            </a:fld>
            <a:endParaRPr lang="sv-SE"/>
          </a:p>
        </p:txBody>
      </p:sp>
      <p:pic>
        <p:nvPicPr>
          <p:cNvPr id="6" name="Picture 4" descr="C:\Users\dc112\AppData\Local\Microsoft\Windows\Temporary Internet Files\Content.IE5\C36Q0A68\observation1[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517232"/>
            <a:ext cx="910586" cy="13450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700" y="332656"/>
            <a:ext cx="7391400" cy="3829050"/>
          </a:xfrm>
          <a:prstGeom prst="rect">
            <a:avLst/>
          </a:prstGeom>
          <a:noFill/>
          <a:ln w="762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5" name="Rektangel med rundade hörn 4"/>
          <p:cNvSpPr/>
          <p:nvPr/>
        </p:nvSpPr>
        <p:spPr bwMode="auto">
          <a:xfrm>
            <a:off x="6877388" y="815058"/>
            <a:ext cx="1198712" cy="3312368"/>
          </a:xfrm>
          <a:prstGeom prst="roundRect">
            <a:avLst/>
          </a:prstGeom>
          <a:noFill/>
          <a:ln w="762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Times New Roman" pitchFamily="18" charset="0"/>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700" y="4317082"/>
            <a:ext cx="7391400" cy="2400300"/>
          </a:xfrm>
          <a:prstGeom prst="rect">
            <a:avLst/>
          </a:prstGeom>
          <a:noFill/>
          <a:ln w="762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9" name="Rektangel med rundade hörn 8"/>
          <p:cNvSpPr/>
          <p:nvPr/>
        </p:nvSpPr>
        <p:spPr bwMode="auto">
          <a:xfrm>
            <a:off x="684699" y="4317082"/>
            <a:ext cx="7379403" cy="2400300"/>
          </a:xfrm>
          <a:prstGeom prst="roundRect">
            <a:avLst/>
          </a:prstGeom>
          <a:noFill/>
          <a:ln w="762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86718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 calcmode="lin" valueType="num">
                                      <p:cBhvr additive="base">
                                        <p:cTn id="19" dur="500" fill="hold"/>
                                        <p:tgtEl>
                                          <p:spTgt spid="11267"/>
                                        </p:tgtEl>
                                        <p:attrNameLst>
                                          <p:attrName>ppt_x</p:attrName>
                                        </p:attrNameLst>
                                      </p:cBhvr>
                                      <p:tavLst>
                                        <p:tav tm="0">
                                          <p:val>
                                            <p:strVal val="#ppt_x"/>
                                          </p:val>
                                        </p:tav>
                                        <p:tav tm="100000">
                                          <p:val>
                                            <p:strVal val="#ppt_x"/>
                                          </p:val>
                                        </p:tav>
                                      </p:tavLst>
                                    </p:anim>
                                    <p:anim calcmode="lin" valueType="num">
                                      <p:cBhvr additive="base">
                                        <p:cTn id="20"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a:t>
            </a:r>
            <a:r>
              <a:rPr lang="sv-SE" dirty="0"/>
              <a:t>FSC 8.2.d5 lösningen:</a:t>
            </a:r>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67778" y="2060848"/>
            <a:ext cx="8064896" cy="35394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Ytterligare </a:t>
            </a:r>
            <a:r>
              <a:rPr lang="sv-SE" sz="2800" dirty="0"/>
              <a:t>utökning av frågorna i årsuppföljningen där medlemmarna fått beskriva hur de säkerställt att uppföljning sker på traktdirektiv/åtgärd som utförts av entreprenör. </a:t>
            </a:r>
          </a:p>
          <a:p>
            <a:pPr marL="457200" indent="-457200">
              <a:buFont typeface="Arial" panose="020B0604020202020204" pitchFamily="34" charset="0"/>
              <a:buChar char="•"/>
            </a:pPr>
            <a:r>
              <a:rPr lang="sv-SE" sz="2800" dirty="0"/>
              <a:t>Grönt paraplys skötselinstruktion har förtydligats rörande </a:t>
            </a:r>
            <a:r>
              <a:rPr lang="sv-SE" sz="2800" dirty="0" smtClean="0"/>
              <a:t>uppföljning</a:t>
            </a:r>
          </a:p>
          <a:p>
            <a:pPr marL="457200" indent="-457200">
              <a:buFont typeface="Arial" panose="020B0604020202020204" pitchFamily="34" charset="0"/>
              <a:buChar char="•"/>
            </a:pPr>
            <a:r>
              <a:rPr lang="sv-SE" sz="2800" dirty="0" smtClean="0"/>
              <a:t>Traktdirektivet </a:t>
            </a:r>
            <a:r>
              <a:rPr lang="sv-SE" sz="2800" dirty="0"/>
              <a:t>har förbättrats för att ytterligare stödja uppföljningsprocessen.</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32</a:t>
            </a:fld>
            <a:endParaRPr lang="sv-SE"/>
          </a:p>
        </p:txBody>
      </p:sp>
      <p:sp>
        <p:nvSpPr>
          <p:cNvPr id="7" name="Rektangel 6"/>
          <p:cNvSpPr/>
          <p:nvPr/>
        </p:nvSpPr>
        <p:spPr>
          <a:xfrm>
            <a:off x="3563888" y="5914318"/>
            <a:ext cx="2492991"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Stängd!</a:t>
            </a:r>
            <a:endParaRPr lang="sv-SE" sz="5400" b="1" cap="none" spc="0"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41689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6.3.12-13</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Inte </a:t>
            </a:r>
            <a:r>
              <a:rPr lang="sv-SE" sz="2800" dirty="0"/>
              <a:t>genomfört </a:t>
            </a:r>
            <a:r>
              <a:rPr lang="sv-SE" sz="2800" dirty="0" smtClean="0"/>
              <a:t>alla </a:t>
            </a:r>
            <a:r>
              <a:rPr lang="sv-SE" sz="2800" dirty="0"/>
              <a:t>rimliga åtgärder för att bränna en areal motsvarande minst 5% av föryngringsarealen under en femårsperiod.</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33</a:t>
            </a:fld>
            <a:endParaRPr lang="sv-SE"/>
          </a:p>
        </p:txBody>
      </p:sp>
    </p:spTree>
    <p:extLst>
      <p:ext uri="{BB962C8B-B14F-4D97-AF65-F5344CB8AC3E}">
        <p14:creationId xmlns:p14="http://schemas.microsoft.com/office/powerpoint/2010/main" val="2599466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6.3.12-13 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9486" y="2132856"/>
            <a:ext cx="8064896" cy="310854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Alla större markägare har utarbetat en plan,  analyserat vilken mark som berörs av bränningskravet och en utredning som visar om marken kan brännas eller ej (tex tätortsnära).</a:t>
            </a:r>
          </a:p>
          <a:p>
            <a:pPr marL="457200" indent="-457200">
              <a:buFont typeface="Arial" panose="020B0604020202020204" pitchFamily="34" charset="0"/>
              <a:buChar char="•"/>
            </a:pPr>
            <a:r>
              <a:rPr lang="sv-SE" sz="2800" dirty="0" smtClean="0"/>
              <a:t>Varje år ska arealen sammanställas och sedan utredas om bränning är möjlig eller ej, viktigt under kommande revisioner att följa upp</a:t>
            </a:r>
            <a:endParaRPr lang="sv-SE" sz="2800" dirty="0"/>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34</a:t>
            </a:fld>
            <a:endParaRPr lang="sv-SE"/>
          </a:p>
        </p:txBody>
      </p:sp>
      <p:sp>
        <p:nvSpPr>
          <p:cNvPr id="7" name="Rektangel 6"/>
          <p:cNvSpPr/>
          <p:nvPr/>
        </p:nvSpPr>
        <p:spPr>
          <a:xfrm>
            <a:off x="2915816" y="5736997"/>
            <a:ext cx="2492991"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Stängd!</a:t>
            </a:r>
            <a:endParaRPr lang="sv-SE" sz="5400" b="1" cap="none" spc="0"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1416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6.8</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310854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Gruppledaren frågar i den årliga </a:t>
            </a:r>
            <a:r>
              <a:rPr lang="sv-SE" sz="2800" dirty="0" smtClean="0"/>
              <a:t>uppföljningslistan </a:t>
            </a:r>
            <a:r>
              <a:rPr lang="sv-SE" sz="2800" dirty="0"/>
              <a:t>om användning av biologiska bekämpningsmedel. Under revisionen berättade gruppmedlemmaran att </a:t>
            </a:r>
            <a:r>
              <a:rPr lang="sv-SE" sz="2800" dirty="0" err="1"/>
              <a:t>entreprenører</a:t>
            </a:r>
            <a:r>
              <a:rPr lang="sv-SE" sz="2800" dirty="0"/>
              <a:t> </a:t>
            </a:r>
            <a:r>
              <a:rPr lang="sv-SE" sz="2800" dirty="0" smtClean="0"/>
              <a:t>använder </a:t>
            </a:r>
            <a:r>
              <a:rPr lang="sv-SE" sz="2800" dirty="0" err="1"/>
              <a:t>rotstop</a:t>
            </a:r>
            <a:r>
              <a:rPr lang="sv-SE" sz="2800" dirty="0"/>
              <a:t>. Men gruppmedlemmarna </a:t>
            </a:r>
            <a:r>
              <a:rPr lang="sv-SE" sz="2800" dirty="0" smtClean="0"/>
              <a:t>hade </a:t>
            </a:r>
            <a:r>
              <a:rPr lang="sv-SE" sz="2800" dirty="0"/>
              <a:t>ingen dokumentation om användning av </a:t>
            </a:r>
            <a:r>
              <a:rPr lang="sv-SE" sz="2800" dirty="0" err="1"/>
              <a:t>rotstop</a:t>
            </a:r>
            <a:r>
              <a:rPr lang="sv-SE" sz="2800" dirty="0"/>
              <a:t> som är ett biologisk bekämpningsmedel.</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35</a:t>
            </a:fld>
            <a:endParaRPr lang="sv-SE"/>
          </a:p>
        </p:txBody>
      </p:sp>
    </p:spTree>
    <p:extLst>
      <p:ext uri="{BB962C8B-B14F-4D97-AF65-F5344CB8AC3E}">
        <p14:creationId xmlns:p14="http://schemas.microsoft.com/office/powerpoint/2010/main" val="2599466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6.8 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63835" y="1988840"/>
            <a:ext cx="8064896"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Är nu med på </a:t>
            </a:r>
            <a:r>
              <a:rPr lang="sv-SE" sz="2800" dirty="0" smtClean="0"/>
              <a:t>traktdirektivet och som fråga i årsuppföljningen.</a:t>
            </a:r>
          </a:p>
          <a:p>
            <a:pPr marL="457200" indent="-457200">
              <a:buFont typeface="Arial" panose="020B0604020202020204" pitchFamily="34" charset="0"/>
              <a:buChar char="•"/>
            </a:pPr>
            <a:r>
              <a:rPr lang="sv-SE" sz="2800" dirty="0" smtClean="0"/>
              <a:t>En </a:t>
            </a:r>
            <a:r>
              <a:rPr lang="sv-SE" sz="2800" dirty="0"/>
              <a:t>medlem har rapporteret användning av ca. 500 g vid gallring.</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36</a:t>
            </a:fld>
            <a:endParaRPr lang="sv-SE"/>
          </a:p>
        </p:txBody>
      </p:sp>
      <p:sp>
        <p:nvSpPr>
          <p:cNvPr id="7" name="Rektangel 6"/>
          <p:cNvSpPr/>
          <p:nvPr/>
        </p:nvSpPr>
        <p:spPr>
          <a:xfrm>
            <a:off x="2987824" y="4767534"/>
            <a:ext cx="2492991"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Stängd!</a:t>
            </a:r>
            <a:endParaRPr lang="sv-SE" sz="5400" b="1" cap="none" spc="0"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3517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6.1.7</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Gruppledaren ska se till att gruppmedlemmarna dokumenterar </a:t>
            </a:r>
            <a:r>
              <a:rPr lang="sv-SE" sz="2800" dirty="0" err="1"/>
              <a:t>miljø</a:t>
            </a:r>
            <a:r>
              <a:rPr lang="sv-SE" sz="2800" dirty="0"/>
              <a:t>- och </a:t>
            </a:r>
            <a:r>
              <a:rPr lang="sv-SE" sz="2800" dirty="0" err="1"/>
              <a:t>naturvårdesbedömningar</a:t>
            </a:r>
            <a:r>
              <a:rPr lang="sv-SE" sz="2800" dirty="0"/>
              <a:t> på beståndsnivå och ser till att </a:t>
            </a:r>
            <a:r>
              <a:rPr lang="sv-SE" sz="2800" dirty="0" err="1"/>
              <a:t>entreprenørene</a:t>
            </a:r>
            <a:r>
              <a:rPr lang="sv-SE" sz="2800" dirty="0"/>
              <a:t> får tillräcklig information om dessa.</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37</a:t>
            </a:fld>
            <a:endParaRPr lang="sv-SE"/>
          </a:p>
        </p:txBody>
      </p:sp>
    </p:spTree>
    <p:extLst>
      <p:ext uri="{BB962C8B-B14F-4D97-AF65-F5344CB8AC3E}">
        <p14:creationId xmlns:p14="http://schemas.microsoft.com/office/powerpoint/2010/main" val="2599466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6.1.7</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Punkt med på </a:t>
            </a:r>
            <a:r>
              <a:rPr lang="sv-SE" sz="2800" dirty="0" smtClean="0"/>
              <a:t>traktdirektivet</a:t>
            </a:r>
            <a:r>
              <a:rPr lang="sv-SE" sz="2800" dirty="0"/>
              <a:t>, som </a:t>
            </a:r>
            <a:r>
              <a:rPr lang="sv-SE" sz="2800" dirty="0" smtClean="0"/>
              <a:t>ska </a:t>
            </a:r>
            <a:r>
              <a:rPr lang="sv-SE" sz="2800" dirty="0"/>
              <a:t>fyllas </a:t>
            </a:r>
            <a:r>
              <a:rPr lang="sv-SE" sz="2800" dirty="0" smtClean="0"/>
              <a:t>i. </a:t>
            </a:r>
          </a:p>
          <a:p>
            <a:pPr marL="457200" indent="-457200">
              <a:buFont typeface="Arial" panose="020B0604020202020204" pitchFamily="34" charset="0"/>
              <a:buChar char="•"/>
            </a:pPr>
            <a:r>
              <a:rPr lang="sv-SE" sz="2800" dirty="0" smtClean="0"/>
              <a:t>Alla </a:t>
            </a:r>
            <a:r>
              <a:rPr lang="sv-SE" sz="2800" dirty="0"/>
              <a:t>har en grön plan, med </a:t>
            </a:r>
            <a:r>
              <a:rPr lang="sv-SE" sz="2800" dirty="0" err="1"/>
              <a:t>målklassindeling</a:t>
            </a:r>
            <a:r>
              <a:rPr lang="sv-SE" sz="2800" dirty="0"/>
              <a:t>, därunder finns en </a:t>
            </a:r>
            <a:r>
              <a:rPr lang="sv-SE" sz="2800" dirty="0" smtClean="0"/>
              <a:t>naturvärdesbedömning </a:t>
            </a:r>
            <a:r>
              <a:rPr lang="sv-SE" sz="2800" dirty="0"/>
              <a:t>på fastighetsnivå. </a:t>
            </a:r>
            <a:endParaRPr lang="sv-SE" sz="2800" dirty="0" smtClean="0"/>
          </a:p>
          <a:p>
            <a:pPr marL="457200" indent="-457200">
              <a:buFont typeface="Arial" panose="020B0604020202020204" pitchFamily="34" charset="0"/>
              <a:buChar char="•"/>
            </a:pPr>
            <a:r>
              <a:rPr lang="sv-SE" sz="2800" dirty="0" smtClean="0"/>
              <a:t>Traktdirektiv </a:t>
            </a:r>
            <a:r>
              <a:rPr lang="sv-SE" sz="2800" dirty="0"/>
              <a:t>för varje </a:t>
            </a:r>
            <a:r>
              <a:rPr lang="sv-SE" sz="2800" dirty="0" smtClean="0"/>
              <a:t>åtgärd där en enklare bedömning görs. </a:t>
            </a:r>
            <a:endParaRPr lang="sv-SE" sz="2800" dirty="0"/>
          </a:p>
          <a:p>
            <a:pPr marL="457200" indent="-457200">
              <a:buFont typeface="Arial" panose="020B0604020202020204" pitchFamily="34" charset="0"/>
              <a:buChar char="•"/>
            </a:pPr>
            <a:r>
              <a:rPr lang="sv-SE" sz="2800" dirty="0" smtClean="0"/>
              <a:t>Drakenbergs metod finns </a:t>
            </a:r>
            <a:r>
              <a:rPr lang="sv-SE" sz="2800" dirty="0"/>
              <a:t>på hemsidan:</a:t>
            </a:r>
            <a:br>
              <a:rPr lang="sv-SE" sz="2800" dirty="0"/>
            </a:br>
            <a:r>
              <a:rPr lang="sv-SE" sz="2800" dirty="0">
                <a:hlinkClick r:id="rId3"/>
              </a:rPr>
              <a:t>http://</a:t>
            </a:r>
            <a:r>
              <a:rPr lang="sv-SE" sz="2800" dirty="0" smtClean="0">
                <a:hlinkClick r:id="rId3"/>
              </a:rPr>
              <a:t>grontparaply.se/medlemigp/index.html</a:t>
            </a:r>
            <a:r>
              <a:rPr lang="sv-SE" sz="2800" dirty="0" smtClean="0"/>
              <a:t/>
            </a:r>
            <a:br>
              <a:rPr lang="sv-SE" sz="2800" dirty="0" smtClean="0"/>
            </a:br>
            <a:endParaRPr lang="sv-SE" sz="2800" dirty="0"/>
          </a:p>
        </p:txBody>
      </p:sp>
      <p:pic>
        <p:nvPicPr>
          <p:cNvPr id="6" name="Picture 4" descr="C:\Users\dc112\AppData\Local\Microsoft\Windows\Temporary Internet Files\Content.IE5\C36Q0A68\observation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38</a:t>
            </a:fld>
            <a:endParaRPr lang="sv-SE"/>
          </a:p>
        </p:txBody>
      </p:sp>
    </p:spTree>
    <p:extLst>
      <p:ext uri="{BB962C8B-B14F-4D97-AF65-F5344CB8AC3E}">
        <p14:creationId xmlns:p14="http://schemas.microsoft.com/office/powerpoint/2010/main" val="746272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6.1.7</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Fältbesök</a:t>
            </a:r>
            <a:r>
              <a:rPr lang="sv-SE" sz="2800" dirty="0"/>
              <a:t>: Traktdirektivet som getts entreprenören har inte </a:t>
            </a:r>
            <a:r>
              <a:rPr lang="sv-SE" sz="2800" dirty="0" smtClean="0"/>
              <a:t>tillräckligt </a:t>
            </a:r>
            <a:r>
              <a:rPr lang="sv-SE" sz="2800" dirty="0"/>
              <a:t>med information om miljö, kultur och </a:t>
            </a:r>
            <a:r>
              <a:rPr lang="sv-SE" sz="2800" dirty="0" smtClean="0"/>
              <a:t>naturvärden </a:t>
            </a:r>
            <a:r>
              <a:rPr lang="sv-SE" sz="2800" dirty="0"/>
              <a:t>som måste iakttagas på </a:t>
            </a:r>
            <a:r>
              <a:rPr lang="sv-SE" sz="2800" dirty="0" smtClean="0"/>
              <a:t>bestånden </a:t>
            </a:r>
            <a:r>
              <a:rPr lang="sv-SE" sz="2800" dirty="0"/>
              <a:t>av entreprenören.</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39</a:t>
            </a:fld>
            <a:endParaRPr lang="sv-SE"/>
          </a:p>
        </p:txBody>
      </p:sp>
      <p:sp>
        <p:nvSpPr>
          <p:cNvPr id="7" name="Rektangel 6"/>
          <p:cNvSpPr/>
          <p:nvPr/>
        </p:nvSpPr>
        <p:spPr>
          <a:xfrm>
            <a:off x="3275856" y="4509120"/>
            <a:ext cx="2416046"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75579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63888" y="609600"/>
            <a:ext cx="4894312" cy="1143000"/>
          </a:xfrm>
        </p:spPr>
        <p:txBody>
          <a:bodyPr/>
          <a:lstStyle/>
          <a:p>
            <a:r>
              <a:rPr lang="sv-SE" sz="3200" dirty="0" smtClean="0"/>
              <a:t>Kännetecken på dig som är FSC-certifierad skogsägare:</a:t>
            </a:r>
            <a:endParaRPr lang="sv-SE" sz="3200"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innehåll 2"/>
          <p:cNvSpPr>
            <a:spLocks noGrp="1"/>
          </p:cNvSpPr>
          <p:nvPr>
            <p:ph idx="1"/>
          </p:nvPr>
        </p:nvSpPr>
        <p:spPr>
          <a:xfrm>
            <a:off x="3635896" y="1844824"/>
            <a:ext cx="5328592" cy="4248472"/>
          </a:xfrm>
        </p:spPr>
        <p:txBody>
          <a:bodyPr/>
          <a:lstStyle/>
          <a:p>
            <a:r>
              <a:rPr lang="sv-SE" sz="1400" dirty="0"/>
              <a:t>att all skog du äger är </a:t>
            </a:r>
            <a:r>
              <a:rPr lang="sv-SE" sz="1400" dirty="0" smtClean="0"/>
              <a:t>certifierad </a:t>
            </a:r>
            <a:r>
              <a:rPr lang="sv-SE" sz="1400" dirty="0"/>
              <a:t>(även om du </a:t>
            </a:r>
            <a:r>
              <a:rPr lang="sv-SE" sz="1400" dirty="0" smtClean="0"/>
              <a:t>har flera </a:t>
            </a:r>
            <a:r>
              <a:rPr lang="sv-SE" sz="1400" dirty="0"/>
              <a:t>fastigheter)</a:t>
            </a:r>
          </a:p>
          <a:p>
            <a:r>
              <a:rPr lang="sv-SE" sz="1400" dirty="0" smtClean="0"/>
              <a:t>att </a:t>
            </a:r>
            <a:r>
              <a:rPr lang="sv-SE" sz="1400" dirty="0"/>
              <a:t>alla delägare är överens om </a:t>
            </a:r>
            <a:r>
              <a:rPr lang="sv-SE" sz="1400" dirty="0" smtClean="0"/>
              <a:t>certifieringen</a:t>
            </a:r>
          </a:p>
          <a:p>
            <a:r>
              <a:rPr lang="sv-SE" sz="1400" dirty="0"/>
              <a:t>a</a:t>
            </a:r>
            <a:r>
              <a:rPr lang="sv-SE" sz="1400" dirty="0" smtClean="0"/>
              <a:t>tt du följer </a:t>
            </a:r>
            <a:r>
              <a:rPr lang="sv-SE" sz="1400" dirty="0"/>
              <a:t>du FSC:s </a:t>
            </a:r>
            <a:r>
              <a:rPr lang="sv-SE" sz="1400" dirty="0" smtClean="0"/>
              <a:t>svenska skogsbruksstandarden</a:t>
            </a:r>
            <a:endParaRPr lang="sv-SE" sz="1400" dirty="0"/>
          </a:p>
          <a:p>
            <a:r>
              <a:rPr lang="sv-SE" sz="1400" dirty="0" smtClean="0"/>
              <a:t>att </a:t>
            </a:r>
            <a:r>
              <a:rPr lang="sv-SE" sz="1400" dirty="0"/>
              <a:t>du känner till och följer svenska lagar </a:t>
            </a:r>
            <a:r>
              <a:rPr lang="sv-SE" sz="1400" dirty="0" smtClean="0"/>
              <a:t>och internationella </a:t>
            </a:r>
            <a:r>
              <a:rPr lang="sv-SE" sz="1400" dirty="0"/>
              <a:t>konventioner</a:t>
            </a:r>
          </a:p>
          <a:p>
            <a:r>
              <a:rPr lang="sv-SE" sz="1400" dirty="0" smtClean="0"/>
              <a:t>att </a:t>
            </a:r>
            <a:r>
              <a:rPr lang="sv-SE" sz="1400" dirty="0"/>
              <a:t>du har en aktuell, </a:t>
            </a:r>
            <a:r>
              <a:rPr lang="sv-SE" sz="1400" dirty="0" smtClean="0"/>
              <a:t>certifieringsanpassad </a:t>
            </a:r>
            <a:r>
              <a:rPr lang="sv-SE" sz="1400" dirty="0"/>
              <a:t>skogsbruksplan</a:t>
            </a:r>
          </a:p>
          <a:p>
            <a:r>
              <a:rPr lang="sv-SE" sz="1400" dirty="0" smtClean="0"/>
              <a:t>att </a:t>
            </a:r>
            <a:r>
              <a:rPr lang="sv-SE" sz="1400" dirty="0"/>
              <a:t>du tar till vara produktionsförmåga och </a:t>
            </a:r>
            <a:r>
              <a:rPr lang="sv-SE" sz="1400" dirty="0" smtClean="0"/>
              <a:t>virkesvärde </a:t>
            </a:r>
            <a:r>
              <a:rPr lang="sv-SE" sz="1400" dirty="0"/>
              <a:t>i skogen</a:t>
            </a:r>
          </a:p>
          <a:p>
            <a:r>
              <a:rPr lang="sv-SE" sz="1400" dirty="0" smtClean="0"/>
              <a:t>att </a:t>
            </a:r>
            <a:r>
              <a:rPr lang="sv-SE" sz="1400" dirty="0"/>
              <a:t>du slår vakt om den biologiska mångfalden</a:t>
            </a:r>
          </a:p>
          <a:p>
            <a:r>
              <a:rPr lang="sv-SE" sz="1400" dirty="0" smtClean="0"/>
              <a:t>att </a:t>
            </a:r>
            <a:r>
              <a:rPr lang="sv-SE" sz="1400" dirty="0"/>
              <a:t>du sparar alla nyckelbiotoper och </a:t>
            </a:r>
            <a:r>
              <a:rPr lang="sv-SE" sz="1400" dirty="0" smtClean="0"/>
              <a:t>frivilligt sätter  </a:t>
            </a:r>
            <a:r>
              <a:rPr lang="sv-SE" sz="1400" dirty="0"/>
              <a:t>av </a:t>
            </a:r>
            <a:r>
              <a:rPr lang="sv-SE" sz="1400" dirty="0" smtClean="0"/>
              <a:t>minst 5 </a:t>
            </a:r>
            <a:r>
              <a:rPr lang="sv-SE" sz="1400" dirty="0"/>
              <a:t>% av din produktiva skogsareal för </a:t>
            </a:r>
            <a:r>
              <a:rPr lang="sv-SE" sz="1400" dirty="0" smtClean="0"/>
              <a:t>naturvårds-ändamål</a:t>
            </a:r>
          </a:p>
          <a:p>
            <a:r>
              <a:rPr lang="sv-SE" sz="1400" dirty="0"/>
              <a:t>att du känner till och värnar fornlämningar och värdefulla </a:t>
            </a:r>
            <a:r>
              <a:rPr lang="sv-SE" sz="1400" dirty="0" smtClean="0"/>
              <a:t>kulturmiljöer</a:t>
            </a:r>
          </a:p>
          <a:p>
            <a:r>
              <a:rPr lang="sv-SE" sz="1400" dirty="0" smtClean="0"/>
              <a:t>att </a:t>
            </a:r>
            <a:r>
              <a:rPr lang="sv-SE" sz="1400" dirty="0"/>
              <a:t>du är öppen för synpunkter på ditt skogsbruk från närboende och lokala </a:t>
            </a:r>
            <a:r>
              <a:rPr lang="sv-SE" sz="1400" dirty="0" smtClean="0"/>
              <a:t>intressenter</a:t>
            </a:r>
          </a:p>
          <a:p>
            <a:r>
              <a:rPr lang="sv-SE" sz="1400" dirty="0" smtClean="0"/>
              <a:t>att </a:t>
            </a:r>
            <a:r>
              <a:rPr lang="sv-SE" sz="1400" dirty="0"/>
              <a:t>vissa uppgifter om ditt skogsbruk är offentligt </a:t>
            </a:r>
            <a:r>
              <a:rPr lang="sv-SE" sz="1400" dirty="0" smtClean="0"/>
              <a:t>tillgängliga</a:t>
            </a:r>
          </a:p>
          <a:p>
            <a:r>
              <a:rPr lang="sv-SE" sz="1400" dirty="0" smtClean="0"/>
              <a:t>att </a:t>
            </a:r>
            <a:r>
              <a:rPr lang="sv-SE" sz="1400" dirty="0"/>
              <a:t>du har ansvar för att entreprenörer du anlitar i skogsbruket följer FSC-standarden.</a:t>
            </a:r>
          </a:p>
          <a:p>
            <a:endParaRPr lang="sv-SE" sz="1400" dirty="0"/>
          </a:p>
        </p:txBody>
      </p:sp>
      <p:sp>
        <p:nvSpPr>
          <p:cNvPr id="5" name="Platshållare för bildnummer 4"/>
          <p:cNvSpPr>
            <a:spLocks noGrp="1"/>
          </p:cNvSpPr>
          <p:nvPr>
            <p:ph type="sldNum" sz="quarter" idx="12"/>
          </p:nvPr>
        </p:nvSpPr>
        <p:spPr/>
        <p:txBody>
          <a:bodyPr/>
          <a:lstStyle/>
          <a:p>
            <a:fld id="{FC759AF5-4EA0-4AEC-820F-AADECD55E6F5}" type="slidenum">
              <a:rPr lang="sv-SE" smtClean="0"/>
              <a:pPr/>
              <a:t>4</a:t>
            </a:fld>
            <a:endParaRPr lang="sv-SE"/>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6961"/>
          <a:stretch/>
        </p:blipFill>
        <p:spPr bwMode="auto">
          <a:xfrm>
            <a:off x="-36512" y="1"/>
            <a:ext cx="34334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147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4.4.10</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Gruppledaren måste säkerställa att gruppmedlemmarna tillser att skogsbruksåtgärder utförs så att fornlämningar, fornlämningsområden och värdefulla kulturmiljöer </a:t>
            </a:r>
            <a:r>
              <a:rPr lang="sv-SE" sz="2800" dirty="0" smtClean="0"/>
              <a:t>bevaras på </a:t>
            </a:r>
            <a:r>
              <a:rPr lang="sv-SE" sz="2800" dirty="0"/>
              <a:t>markinnehavet.</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40</a:t>
            </a:fld>
            <a:endParaRPr lang="sv-SE"/>
          </a:p>
        </p:txBody>
      </p:sp>
    </p:spTree>
    <p:extLst>
      <p:ext uri="{BB962C8B-B14F-4D97-AF65-F5344CB8AC3E}">
        <p14:creationId xmlns:p14="http://schemas.microsoft.com/office/powerpoint/2010/main" val="641086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Fjolårets avvikelser FSC 6.1.7</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Har kontrollerat traktdirektivet och följt upp vid interna revisioner och har inte konstaterat fler skador. </a:t>
            </a:r>
            <a:endParaRPr lang="sv-SE" sz="2800" dirty="0" smtClean="0"/>
          </a:p>
          <a:p>
            <a:pPr marL="457200" indent="-457200">
              <a:buFont typeface="Arial" panose="020B0604020202020204" pitchFamily="34" charset="0"/>
              <a:buChar char="•"/>
            </a:pPr>
            <a:r>
              <a:rPr lang="sv-SE" sz="2800" dirty="0" smtClean="0"/>
              <a:t>Info till medlemmarna</a:t>
            </a:r>
          </a:p>
          <a:p>
            <a:pPr marL="457200" indent="-457200">
              <a:buFont typeface="Arial" panose="020B0604020202020204" pitchFamily="34" charset="0"/>
              <a:buChar char="•"/>
            </a:pPr>
            <a:r>
              <a:rPr lang="sv-SE" sz="2800" dirty="0" smtClean="0"/>
              <a:t>Hämtat </a:t>
            </a:r>
            <a:r>
              <a:rPr lang="sv-SE" sz="2800" dirty="0"/>
              <a:t>riktlinjer för hänsyn till forn och kulturlämningar och lagt på Grönt </a:t>
            </a:r>
            <a:r>
              <a:rPr lang="sv-SE" sz="2800" dirty="0" err="1"/>
              <a:t>Paraply's</a:t>
            </a:r>
            <a:r>
              <a:rPr lang="sv-SE" sz="2800" dirty="0"/>
              <a:t> hemsida</a:t>
            </a:r>
            <a:r>
              <a:rPr lang="sv-SE" sz="2800" dirty="0" smtClean="0"/>
              <a:t>.</a:t>
            </a:r>
          </a:p>
          <a:p>
            <a:pPr marL="457200" indent="-457200">
              <a:buFont typeface="Arial" panose="020B0604020202020204" pitchFamily="34" charset="0"/>
              <a:buChar char="•"/>
            </a:pPr>
            <a:r>
              <a:rPr lang="sv-SE" sz="2800" dirty="0" smtClean="0"/>
              <a:t>Under årets revision upptäcktes brister i informationen till entreprenörer</a:t>
            </a:r>
            <a:endParaRPr lang="sv-SE" sz="2800" dirty="0"/>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41</a:t>
            </a:fld>
            <a:endParaRPr lang="sv-SE"/>
          </a:p>
        </p:txBody>
      </p:sp>
      <p:sp>
        <p:nvSpPr>
          <p:cNvPr id="7" name="Rektangel 6"/>
          <p:cNvSpPr/>
          <p:nvPr/>
        </p:nvSpPr>
        <p:spPr>
          <a:xfrm>
            <a:off x="3507993" y="5887150"/>
            <a:ext cx="2416046"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5464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12776"/>
            <a:ext cx="2924975"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p:txBody>
          <a:bodyPr/>
          <a:lstStyle/>
          <a:p>
            <a:r>
              <a:rPr lang="sv-SE" dirty="0" smtClean="0"/>
              <a:t>Årets revisionsresultat</a:t>
            </a:r>
            <a:endParaRPr lang="sv-SE" dirty="0"/>
          </a:p>
        </p:txBody>
      </p:sp>
      <p:pic>
        <p:nvPicPr>
          <p:cNvPr id="4" name="Picture 2" descr="\\k45001\DataK\df121\Grönt Paraply\Nya loggan\Grönt paraply-logga_Y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42</a:t>
            </a:fld>
            <a:endParaRPr lang="sv-SE" dirty="0"/>
          </a:p>
        </p:txBody>
      </p:sp>
      <p:graphicFrame>
        <p:nvGraphicFramePr>
          <p:cNvPr id="6" name="Tabell 5"/>
          <p:cNvGraphicFramePr>
            <a:graphicFrameLocks noGrp="1"/>
          </p:cNvGraphicFramePr>
          <p:nvPr>
            <p:extLst>
              <p:ext uri="{D42A27DB-BD31-4B8C-83A1-F6EECF244321}">
                <p14:modId xmlns:p14="http://schemas.microsoft.com/office/powerpoint/2010/main" val="414792315"/>
              </p:ext>
            </p:extLst>
          </p:nvPr>
        </p:nvGraphicFramePr>
        <p:xfrm>
          <a:off x="3347864" y="1772816"/>
          <a:ext cx="5231904" cy="4419600"/>
        </p:xfrm>
        <a:graphic>
          <a:graphicData uri="http://schemas.openxmlformats.org/drawingml/2006/table">
            <a:tbl>
              <a:tblPr firstRow="1" bandRow="1">
                <a:tableStyleId>{5C22544A-7EE6-4342-B048-85BDC9FD1C3A}</a:tableStyleId>
              </a:tblPr>
              <a:tblGrid>
                <a:gridCol w="5231904"/>
              </a:tblGrid>
              <a:tr h="139040">
                <a:tc>
                  <a:txBody>
                    <a:bodyPr/>
                    <a:lstStyle/>
                    <a:p>
                      <a:pPr marL="0" indent="0">
                        <a:buNone/>
                      </a:pPr>
                      <a:r>
                        <a:rPr lang="sv-SE" sz="2000" dirty="0" smtClean="0"/>
                        <a:t>Vi har: </a:t>
                      </a:r>
                    </a:p>
                    <a:p>
                      <a:endParaRPr lang="sv-SE" sz="2000" dirty="0"/>
                    </a:p>
                  </a:txBody>
                  <a:tcPr/>
                </a:tc>
              </a:tr>
              <a:tr h="370840">
                <a:tc>
                  <a:txBody>
                    <a:bodyPr/>
                    <a:lstStyle/>
                    <a:p>
                      <a:r>
                        <a:rPr lang="sv-SE" sz="2000" dirty="0" smtClean="0"/>
                        <a:t>Ingen större avvikelse med tidsfrist 3 månader.</a:t>
                      </a:r>
                    </a:p>
                    <a:p>
                      <a:endParaRPr lang="sv-SE" sz="2000" dirty="0"/>
                    </a:p>
                  </a:txBody>
                  <a:tcPr/>
                </a:tc>
              </a:tr>
              <a:tr h="370840">
                <a:tc>
                  <a:txBody>
                    <a:bodyPr/>
                    <a:lstStyle/>
                    <a:p>
                      <a:r>
                        <a:rPr lang="sv-SE" sz="2000" dirty="0" smtClean="0"/>
                        <a:t>3 nya mindre avvikelser med tidsfrist till nästa revision.</a:t>
                      </a:r>
                    </a:p>
                    <a:p>
                      <a:endParaRPr lang="sv-SE" sz="2000" dirty="0"/>
                    </a:p>
                  </a:txBody>
                  <a:tcPr/>
                </a:tc>
              </a:tr>
              <a:tr h="370840">
                <a:tc>
                  <a:txBody>
                    <a:bodyPr/>
                    <a:lstStyle/>
                    <a:p>
                      <a:r>
                        <a:rPr lang="sv-SE" sz="2000" dirty="0" smtClean="0"/>
                        <a:t>2 gamla observationer som lyfts till mindre avvikelser eftersom de inte kunde släckas under revisionsveckan</a:t>
                      </a:r>
                    </a:p>
                    <a:p>
                      <a:endParaRPr lang="sv-SE" sz="20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2000" dirty="0" smtClean="0"/>
                        <a:t>5 observationer</a:t>
                      </a:r>
                    </a:p>
                    <a:p>
                      <a:endParaRPr lang="sv-SE" sz="2000" dirty="0"/>
                    </a:p>
                  </a:txBody>
                  <a:tcPr/>
                </a:tc>
              </a:tr>
            </a:tbl>
          </a:graphicData>
        </a:graphic>
      </p:graphicFrame>
    </p:spTree>
    <p:extLst>
      <p:ext uri="{BB962C8B-B14F-4D97-AF65-F5344CB8AC3E}">
        <p14:creationId xmlns:p14="http://schemas.microsoft.com/office/powerpoint/2010/main" val="3256510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FSC 4.1.6 </a:t>
            </a:r>
            <a:r>
              <a:rPr lang="sv-SE" dirty="0" err="1" smtClean="0"/>
              <a:t>mfl</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Hos kommunerna använder Tekniska kontoret med ansvar för skogsdriften </a:t>
            </a:r>
            <a:r>
              <a:rPr lang="sv-SE" sz="2800" dirty="0" smtClean="0"/>
              <a:t>ibland </a:t>
            </a:r>
            <a:r>
              <a:rPr lang="sv-SE" sz="2800" dirty="0"/>
              <a:t>arbetslag. För tillfället finns ingen specificering av FSC kraven mellan tekniska kontoret och arbetslaget. </a:t>
            </a:r>
            <a:r>
              <a:rPr lang="sv-SE" sz="2800" dirty="0" smtClean="0"/>
              <a:t/>
            </a:r>
            <a:br>
              <a:rPr lang="sv-SE" sz="2800" dirty="0" smtClean="0"/>
            </a:br>
            <a:endParaRPr lang="sv-SE" sz="2800" dirty="0" smtClean="0"/>
          </a:p>
          <a:p>
            <a:pPr marL="457200" indent="-457200">
              <a:buFont typeface="Arial" panose="020B0604020202020204" pitchFamily="34" charset="0"/>
              <a:buChar char="•"/>
            </a:pPr>
            <a:r>
              <a:rPr lang="sv-SE" sz="2800" dirty="0"/>
              <a:t>Gruppledaren måste se till att gruppmedlemmarna (kommunerna) säkerställar genom skriftligt avtal eller intyg att uppdragstagare uppfyller de krav som ställs i 4.1.6SA-4.1.10S; 4.2.1-4.2.5S, 4.3.1-4.3.3S.</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43</a:t>
            </a:fld>
            <a:endParaRPr lang="sv-SE" dirty="0"/>
          </a:p>
        </p:txBody>
      </p:sp>
    </p:spTree>
    <p:extLst>
      <p:ext uri="{BB962C8B-B14F-4D97-AF65-F5344CB8AC3E}">
        <p14:creationId xmlns:p14="http://schemas.microsoft.com/office/powerpoint/2010/main" val="946247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FSC 4.1.6 </a:t>
            </a:r>
            <a:r>
              <a:rPr lang="sv-SE" dirty="0" err="1" smtClean="0"/>
              <a:t>mfl</a:t>
            </a:r>
            <a:r>
              <a:rPr lang="sv-SE" dirty="0" smtClean="0"/>
              <a:t> </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Hur löser vi så att alla uppdragstagare uppfyller de krav som ställs rörande anställdas villkor?</a:t>
            </a:r>
          </a:p>
          <a:p>
            <a:pPr marL="457200" indent="-457200">
              <a:buFont typeface="Arial" panose="020B0604020202020204" pitchFamily="34" charset="0"/>
              <a:buChar char="•"/>
            </a:pPr>
            <a:r>
              <a:rPr lang="sv-SE" sz="2800" dirty="0" smtClean="0"/>
              <a:t>Intyg via avtal eller intyg</a:t>
            </a:r>
          </a:p>
          <a:p>
            <a:pPr marL="457200" indent="-457200">
              <a:buFont typeface="Arial" panose="020B0604020202020204" pitchFamily="34" charset="0"/>
              <a:buChar char="•"/>
            </a:pPr>
            <a:endParaRPr lang="sv-SE" sz="2800" dirty="0"/>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44</a:t>
            </a:fld>
            <a:endParaRPr lang="sv-SE"/>
          </a:p>
        </p:txBody>
      </p:sp>
      <p:sp>
        <p:nvSpPr>
          <p:cNvPr id="7" name="Rektangel 6"/>
          <p:cNvSpPr/>
          <p:nvPr/>
        </p:nvSpPr>
        <p:spPr>
          <a:xfrm>
            <a:off x="3507993" y="5778870"/>
            <a:ext cx="2416046"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32095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FSC 6.2.4</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501675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Under besök hos gruppmedlemmarna visade det sig att inte alla </a:t>
            </a:r>
            <a:r>
              <a:rPr lang="sv-SE" sz="2800" dirty="0" smtClean="0"/>
              <a:t>gruppmedlemmar </a:t>
            </a:r>
            <a:r>
              <a:rPr lang="sv-SE" sz="3200" b="1" dirty="0"/>
              <a:t>utvärderar information och dokumenterar förekomst och hänsyn </a:t>
            </a:r>
            <a:r>
              <a:rPr lang="sv-SE" sz="2800" dirty="0"/>
              <a:t>gällande rödlistade arter utanför avgränsade nyckelbiotoper </a:t>
            </a:r>
            <a:endParaRPr lang="sv-SE" sz="2800" dirty="0" smtClean="0"/>
          </a:p>
          <a:p>
            <a:pPr marL="457200" indent="-457200">
              <a:buFont typeface="Arial" panose="020B0604020202020204" pitchFamily="34" charset="0"/>
              <a:buChar char="•"/>
            </a:pPr>
            <a:r>
              <a:rPr lang="sv-SE" sz="2800" dirty="0"/>
              <a:t>Gruppledaren måste se till att gruppmedlemmarna</a:t>
            </a:r>
            <a:r>
              <a:rPr lang="sv-SE" sz="2800" dirty="0" smtClean="0"/>
              <a:t>:</a:t>
            </a:r>
            <a:br>
              <a:rPr lang="sv-SE" sz="2800" dirty="0" smtClean="0"/>
            </a:br>
            <a:r>
              <a:rPr lang="sv-SE" sz="2800" dirty="0" smtClean="0"/>
              <a:t>utvärderar </a:t>
            </a:r>
            <a:r>
              <a:rPr lang="sv-SE" sz="2800" dirty="0"/>
              <a:t>information och dokumenterar förekomst och hänsyn gällande rödlistade arter (bilaga 5) </a:t>
            </a:r>
            <a:r>
              <a:rPr lang="sv-SE" sz="2800" dirty="0" smtClean="0"/>
              <a:t>och </a:t>
            </a:r>
            <a:r>
              <a:rPr lang="sv-SE" sz="2800" dirty="0"/>
              <a:t>genomföra påvisbara åtgärder för att säkra förekomsten av rödlistade arter utanför nyckelbiotoper.</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45</a:t>
            </a:fld>
            <a:endParaRPr lang="sv-SE" dirty="0"/>
          </a:p>
        </p:txBody>
      </p:sp>
    </p:spTree>
    <p:extLst>
      <p:ext uri="{BB962C8B-B14F-4D97-AF65-F5344CB8AC3E}">
        <p14:creationId xmlns:p14="http://schemas.microsoft.com/office/powerpoint/2010/main" val="3847862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FSC 6.2.4</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46</a:t>
            </a:fld>
            <a:endParaRPr lang="sv-SE"/>
          </a:p>
        </p:txBody>
      </p:sp>
      <p:sp>
        <p:nvSpPr>
          <p:cNvPr id="8" name="textruta 7"/>
          <p:cNvSpPr txBox="1"/>
          <p:nvPr/>
        </p:nvSpPr>
        <p:spPr>
          <a:xfrm>
            <a:off x="7164288" y="5157192"/>
            <a:ext cx="1732906" cy="830997"/>
          </a:xfrm>
          <a:prstGeom prst="rect">
            <a:avLst/>
          </a:prstGeom>
          <a:noFill/>
        </p:spPr>
        <p:txBody>
          <a:bodyPr wrap="square" rtlCol="0">
            <a:spAutoFit/>
          </a:bodyPr>
          <a:lstStyle/>
          <a:p>
            <a:r>
              <a:rPr lang="sv-SE" sz="1200" dirty="0"/>
              <a:t>Källa: http://www.artdatabanken.se/media/2455/nytt-i-roedlistan_pdf.pdf</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550990"/>
            <a:ext cx="4536504" cy="485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340238"/>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71" y="1725212"/>
            <a:ext cx="5885284" cy="432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ubrik 1"/>
          <p:cNvSpPr>
            <a:spLocks noGrp="1"/>
          </p:cNvSpPr>
          <p:nvPr>
            <p:ph type="title"/>
          </p:nvPr>
        </p:nvSpPr>
        <p:spPr>
          <a:xfrm>
            <a:off x="395536" y="609600"/>
            <a:ext cx="8496944" cy="1143000"/>
          </a:xfrm>
        </p:spPr>
        <p:txBody>
          <a:bodyPr/>
          <a:lstStyle/>
          <a:p>
            <a:r>
              <a:rPr lang="sv-SE" dirty="0" smtClean="0"/>
              <a:t>Årets avvikelser FSC 6.2.4</a:t>
            </a:r>
            <a:endParaRPr lang="sv-SE"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dc112\AppData\Local\Microsoft\Windows\Temporary Internet Files\Content.IE5\C36Q0A68\observation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47</a:t>
            </a:fld>
            <a:endParaRPr lang="sv-SE"/>
          </a:p>
        </p:txBody>
      </p:sp>
      <p:sp>
        <p:nvSpPr>
          <p:cNvPr id="8" name="textruta 7"/>
          <p:cNvSpPr txBox="1"/>
          <p:nvPr/>
        </p:nvSpPr>
        <p:spPr>
          <a:xfrm>
            <a:off x="2281059" y="5907228"/>
            <a:ext cx="4703147" cy="276999"/>
          </a:xfrm>
          <a:prstGeom prst="rect">
            <a:avLst/>
          </a:prstGeom>
          <a:noFill/>
        </p:spPr>
        <p:txBody>
          <a:bodyPr wrap="none" rtlCol="0">
            <a:spAutoFit/>
          </a:bodyPr>
          <a:lstStyle/>
          <a:p>
            <a:r>
              <a:rPr lang="sv-SE" sz="1200" dirty="0"/>
              <a:t>Källa: http://www.artdatabanken.se/media/2455/nytt-i-roedlistan_pdf.pdf</a:t>
            </a:r>
          </a:p>
        </p:txBody>
      </p:sp>
    </p:spTree>
    <p:extLst>
      <p:ext uri="{BB962C8B-B14F-4D97-AF65-F5344CB8AC3E}">
        <p14:creationId xmlns:p14="http://schemas.microsoft.com/office/powerpoint/2010/main" val="265034164"/>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FSC 6.2.4 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34778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Hur kontrollerar vi om det finns rödlistade arter utanför nyckelbiotoper?</a:t>
            </a:r>
          </a:p>
          <a:p>
            <a:pPr marL="457200" indent="-457200">
              <a:buFont typeface="Arial" panose="020B0604020202020204" pitchFamily="34" charset="0"/>
              <a:buChar char="•"/>
            </a:pPr>
            <a:r>
              <a:rPr lang="sv-SE" sz="2800" dirty="0"/>
              <a:t>Artdatasök finns på Skogsstyrelsens karta:</a:t>
            </a:r>
            <a:br>
              <a:rPr lang="sv-SE" sz="2800" dirty="0"/>
            </a:br>
            <a:r>
              <a:rPr lang="sv-SE" sz="2800" dirty="0">
                <a:hlinkClick r:id="rId3"/>
              </a:rPr>
              <a:t>https://minasidor.skogsstyrelsen.se/skogskartan/</a:t>
            </a:r>
            <a:endParaRPr lang="sv-SE" sz="2800" dirty="0"/>
          </a:p>
          <a:p>
            <a:pPr marL="457200" indent="-457200">
              <a:buFont typeface="Arial" panose="020B0604020202020204" pitchFamily="34" charset="0"/>
              <a:buChar char="•"/>
            </a:pPr>
            <a:r>
              <a:rPr lang="sv-SE" sz="2800" dirty="0" smtClean="0"/>
              <a:t>Medlemmarnas erfarenhet av </a:t>
            </a:r>
            <a:r>
              <a:rPr lang="sv-SE" sz="2800" dirty="0" smtClean="0">
                <a:hlinkClick r:id="rId4"/>
              </a:rPr>
              <a:t>www.artportalen.se</a:t>
            </a:r>
            <a:endParaRPr lang="sv-SE" sz="2800" dirty="0" smtClean="0"/>
          </a:p>
          <a:p>
            <a:pPr marL="457200" indent="-457200">
              <a:buFont typeface="Arial" panose="020B0604020202020204" pitchFamily="34" charset="0"/>
              <a:buChar char="•"/>
            </a:pPr>
            <a:r>
              <a:rPr lang="sv-SE" sz="2800" dirty="0" smtClean="0"/>
              <a:t>Rödlistan 2015 finns på </a:t>
            </a:r>
            <a:r>
              <a:rPr lang="sv-SE" dirty="0" smtClean="0">
                <a:hlinkClick r:id="rId5"/>
              </a:rPr>
              <a:t>http://www.artdatabanken.se/media/2013/hela-boken.pdf</a:t>
            </a:r>
            <a:endParaRPr lang="sv-SE" dirty="0" smtClean="0"/>
          </a:p>
          <a:p>
            <a:pPr marL="457200" indent="-457200">
              <a:buFont typeface="Arial" panose="020B0604020202020204" pitchFamily="34" charset="0"/>
              <a:buChar char="•"/>
            </a:pPr>
            <a:r>
              <a:rPr lang="sv-SE" sz="2800" dirty="0" smtClean="0"/>
              <a:t>Tips: dokumentera i skogsbruksplanen</a:t>
            </a:r>
          </a:p>
        </p:txBody>
      </p:sp>
      <p:pic>
        <p:nvPicPr>
          <p:cNvPr id="6" name="Picture 4" descr="C:\Users\dc112\AppData\Local\Microsoft\Windows\Temporary Internet Files\Content.IE5\C36Q0A68\observation1[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48</a:t>
            </a:fld>
            <a:endParaRPr lang="sv-SE"/>
          </a:p>
        </p:txBody>
      </p:sp>
      <p:sp>
        <p:nvSpPr>
          <p:cNvPr id="7" name="Rektangel 6"/>
          <p:cNvSpPr/>
          <p:nvPr/>
        </p:nvSpPr>
        <p:spPr>
          <a:xfrm>
            <a:off x="3507993" y="5778870"/>
            <a:ext cx="2416046"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92948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FSC 6.5.3</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Körskador setts under fältbesök hos flera </a:t>
            </a:r>
            <a:r>
              <a:rPr lang="sv-SE" sz="2800" dirty="0" smtClean="0"/>
              <a:t>gruppmedlemmar</a:t>
            </a:r>
            <a:br>
              <a:rPr lang="sv-SE" sz="2800" dirty="0" smtClean="0"/>
            </a:br>
            <a:endParaRPr lang="sv-SE" sz="2800" dirty="0" smtClean="0"/>
          </a:p>
          <a:p>
            <a:pPr marL="457200" indent="-457200">
              <a:buFont typeface="Arial" panose="020B0604020202020204" pitchFamily="34" charset="0"/>
              <a:buChar char="•"/>
            </a:pPr>
            <a:r>
              <a:rPr lang="sv-SE" sz="2800" dirty="0"/>
              <a:t>Gruppledaren måste se till att gruppmedlemmarna</a:t>
            </a:r>
            <a:r>
              <a:rPr lang="sv-SE" sz="2800" dirty="0" smtClean="0"/>
              <a:t>:</a:t>
            </a:r>
            <a:br>
              <a:rPr lang="sv-SE" sz="2800" dirty="0" smtClean="0"/>
            </a:br>
            <a:r>
              <a:rPr lang="sv-SE" sz="2800" dirty="0" smtClean="0"/>
              <a:t>&gt;</a:t>
            </a:r>
            <a:r>
              <a:rPr lang="sv-SE" sz="2800" dirty="0"/>
              <a:t>1000 ha: har rutiner för att undvika att betydande körskader uppstår i samband med </a:t>
            </a:r>
            <a:r>
              <a:rPr lang="sv-SE" sz="2800" dirty="0" smtClean="0"/>
              <a:t>skogsbruks-åtgärder</a:t>
            </a:r>
            <a:r>
              <a:rPr lang="sv-SE" sz="2800" dirty="0"/>
              <a:t>. </a:t>
            </a:r>
            <a:r>
              <a:rPr lang="sv-SE" sz="2800" dirty="0" smtClean="0"/>
              <a:t/>
            </a:r>
            <a:br>
              <a:rPr lang="sv-SE" sz="2800" dirty="0" smtClean="0"/>
            </a:br>
            <a:r>
              <a:rPr lang="sv-SE" sz="2800" dirty="0" smtClean="0"/>
              <a:t/>
            </a:r>
            <a:br>
              <a:rPr lang="sv-SE" sz="2800" dirty="0" smtClean="0"/>
            </a:br>
            <a:r>
              <a:rPr lang="sv-SE" sz="2800" dirty="0" smtClean="0"/>
              <a:t>&lt;1000 </a:t>
            </a:r>
            <a:r>
              <a:rPr lang="sv-SE" sz="2800" dirty="0"/>
              <a:t>ha: </a:t>
            </a:r>
            <a:r>
              <a:rPr lang="sv-SE" sz="2800" dirty="0" smtClean="0"/>
              <a:t>tillse </a:t>
            </a:r>
            <a:r>
              <a:rPr lang="sv-SE" sz="2800" dirty="0"/>
              <a:t>att betydande körskader undviks i samband med skogsbruksåtgärder.</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49</a:t>
            </a:fld>
            <a:endParaRPr lang="sv-SE" dirty="0"/>
          </a:p>
        </p:txBody>
      </p:sp>
    </p:spTree>
    <p:extLst>
      <p:ext uri="{BB962C8B-B14F-4D97-AF65-F5344CB8AC3E}">
        <p14:creationId xmlns:p14="http://schemas.microsoft.com/office/powerpoint/2010/main" val="926245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63888" y="609600"/>
            <a:ext cx="4894312" cy="1143000"/>
          </a:xfrm>
        </p:spPr>
        <p:txBody>
          <a:bodyPr/>
          <a:lstStyle/>
          <a:p>
            <a:r>
              <a:rPr lang="sv-SE" sz="3200" dirty="0" smtClean="0"/>
              <a:t>Ni medlemmar:</a:t>
            </a:r>
            <a:endParaRPr lang="sv-SE" sz="3200"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innehåll 2"/>
          <p:cNvSpPr>
            <a:spLocks noGrp="1"/>
          </p:cNvSpPr>
          <p:nvPr>
            <p:ph idx="1"/>
          </p:nvPr>
        </p:nvSpPr>
        <p:spPr>
          <a:xfrm>
            <a:off x="3635896" y="1844824"/>
            <a:ext cx="5328592" cy="4248472"/>
          </a:xfrm>
        </p:spPr>
        <p:txBody>
          <a:bodyPr/>
          <a:lstStyle/>
          <a:p>
            <a:r>
              <a:rPr lang="sv-SE" sz="1800" dirty="0" smtClean="0"/>
              <a:t>28 medlemmar med fler på gång</a:t>
            </a:r>
          </a:p>
          <a:p>
            <a:r>
              <a:rPr lang="sv-SE" sz="1800" dirty="0" smtClean="0"/>
              <a:t>Certifierad areal 59 000 hektar varav 52 000 hektar produktiv skogsmark</a:t>
            </a:r>
          </a:p>
          <a:p>
            <a:r>
              <a:rPr lang="sv-SE" sz="1800" dirty="0" smtClean="0"/>
              <a:t>5 500 hektar avsatt för naturvårdsändmål (10%)</a:t>
            </a:r>
          </a:p>
          <a:p>
            <a:r>
              <a:rPr lang="sv-SE" sz="1800" dirty="0" smtClean="0"/>
              <a:t>S-plan eller pcSKOG dominerar som plansystem</a:t>
            </a:r>
          </a:p>
          <a:p>
            <a:r>
              <a:rPr lang="sv-SE" sz="1800" dirty="0" smtClean="0"/>
              <a:t>Andelen äldre skog ökar</a:t>
            </a:r>
          </a:p>
          <a:p>
            <a:r>
              <a:rPr lang="sv-SE" sz="1800" dirty="0" smtClean="0"/>
              <a:t>Viss osäkerhet i vilken areal som ingår under certifikatet</a:t>
            </a:r>
          </a:p>
          <a:p>
            <a:r>
              <a:rPr lang="sv-SE" sz="1800" dirty="0" smtClean="0"/>
              <a:t>En sammanfattning av medlemsuppföljningen finns </a:t>
            </a:r>
            <a:r>
              <a:rPr lang="sv-SE" sz="1800" dirty="0"/>
              <a:t>på </a:t>
            </a:r>
            <a:r>
              <a:rPr lang="sv-SE" sz="1800" dirty="0">
                <a:hlinkClick r:id="rId4"/>
              </a:rPr>
              <a:t>http://</a:t>
            </a:r>
            <a:r>
              <a:rPr lang="sv-SE" sz="1800" dirty="0" smtClean="0">
                <a:hlinkClick r:id="rId4"/>
              </a:rPr>
              <a:t>grontparaply.se/medlemmarna.html</a:t>
            </a:r>
            <a:endParaRPr lang="sv-SE" sz="1800" dirty="0" smtClean="0"/>
          </a:p>
          <a:p>
            <a:endParaRPr lang="sv-SE" sz="1400" dirty="0"/>
          </a:p>
          <a:p>
            <a:endParaRPr lang="sv-SE" sz="1400" dirty="0"/>
          </a:p>
        </p:txBody>
      </p:sp>
      <p:sp>
        <p:nvSpPr>
          <p:cNvPr id="5" name="Platshållare för bildnummer 4"/>
          <p:cNvSpPr>
            <a:spLocks noGrp="1"/>
          </p:cNvSpPr>
          <p:nvPr>
            <p:ph type="sldNum" sz="quarter" idx="12"/>
          </p:nvPr>
        </p:nvSpPr>
        <p:spPr/>
        <p:txBody>
          <a:bodyPr/>
          <a:lstStyle/>
          <a:p>
            <a:fld id="{FC759AF5-4EA0-4AEC-820F-AADECD55E6F5}" type="slidenum">
              <a:rPr lang="sv-SE" smtClean="0"/>
              <a:pPr/>
              <a:t>5</a:t>
            </a:fld>
            <a:endParaRPr lang="sv-SE"/>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6961"/>
          <a:stretch/>
        </p:blipFill>
        <p:spPr bwMode="auto">
          <a:xfrm>
            <a:off x="-36512" y="1"/>
            <a:ext cx="34334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326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6.5.3</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35394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Bättre planering och förberedelser innan åtgärd som dokumenteras i traktdirektivet</a:t>
            </a:r>
          </a:p>
          <a:p>
            <a:pPr marL="457200" indent="-457200">
              <a:buFont typeface="Arial" panose="020B0604020202020204" pitchFamily="34" charset="0"/>
              <a:buChar char="•"/>
            </a:pPr>
            <a:r>
              <a:rPr lang="sv-SE" sz="2800" dirty="0"/>
              <a:t>Arbeta med Skogsstyrelsens markfuktighetskarta på</a:t>
            </a:r>
            <a:br>
              <a:rPr lang="sv-SE" sz="2800" dirty="0"/>
            </a:br>
            <a:r>
              <a:rPr lang="sv-SE" sz="2800" dirty="0">
                <a:hlinkClick r:id="rId3"/>
              </a:rPr>
              <a:t>https://skogskartan.skogsstyrelsen.se/skogskartan/</a:t>
            </a:r>
            <a:endParaRPr lang="sv-SE" sz="2800" dirty="0"/>
          </a:p>
          <a:p>
            <a:pPr marL="457200" indent="-457200">
              <a:buFont typeface="Arial" panose="020B0604020202020204" pitchFamily="34" charset="0"/>
              <a:buChar char="•"/>
            </a:pPr>
            <a:r>
              <a:rPr lang="sv-SE" sz="2800" dirty="0" smtClean="0"/>
              <a:t>Planera på barmark</a:t>
            </a:r>
          </a:p>
          <a:p>
            <a:pPr marL="457200" indent="-457200">
              <a:buFont typeface="Arial" panose="020B0604020202020204" pitchFamily="34" charset="0"/>
              <a:buChar char="•"/>
            </a:pPr>
            <a:r>
              <a:rPr lang="sv-SE" sz="2800" dirty="0" smtClean="0"/>
              <a:t>Risa, kavelbro, stockmattor</a:t>
            </a:r>
          </a:p>
          <a:p>
            <a:pPr marL="457200" indent="-457200">
              <a:buFont typeface="Arial" panose="020B0604020202020204" pitchFamily="34" charset="0"/>
              <a:buChar char="•"/>
            </a:pPr>
            <a:r>
              <a:rPr lang="sv-SE" sz="2800" dirty="0">
                <a:hlinkClick r:id="rId4"/>
              </a:rPr>
              <a:t>http://www.skogsstyrelsen.se/Aga-och-bruka/Skogsbruk/Skador-pa-skog/Korskador</a:t>
            </a:r>
            <a:r>
              <a:rPr lang="sv-SE" sz="2800" dirty="0" smtClean="0">
                <a:hlinkClick r:id="rId4"/>
              </a:rPr>
              <a:t>/</a:t>
            </a:r>
            <a:endParaRPr lang="sv-SE" sz="2800" dirty="0" smtClean="0"/>
          </a:p>
        </p:txBody>
      </p:sp>
      <p:pic>
        <p:nvPicPr>
          <p:cNvPr id="6" name="Picture 4" descr="C:\Users\dc112\AppData\Local\Microsoft\Windows\Temporary Internet Files\Content.IE5\C36Q0A68\observation1[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50</a:t>
            </a:fld>
            <a:endParaRPr lang="sv-SE"/>
          </a:p>
        </p:txBody>
      </p:sp>
      <p:sp>
        <p:nvSpPr>
          <p:cNvPr id="7" name="Rektangel 6"/>
          <p:cNvSpPr/>
          <p:nvPr/>
        </p:nvSpPr>
        <p:spPr>
          <a:xfrm>
            <a:off x="3507993" y="5778870"/>
            <a:ext cx="2416046"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42733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6.5.3</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51</a:t>
            </a:fld>
            <a:endParaRPr lang="sv-SE"/>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555" y="1916832"/>
            <a:ext cx="7655909" cy="430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44347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6.5.3</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52</a:t>
            </a:fld>
            <a:endParaRPr lang="sv-SE"/>
          </a:p>
        </p:txBody>
      </p:sp>
      <p:sp>
        <p:nvSpPr>
          <p:cNvPr id="8" name="Rektangel 7"/>
          <p:cNvSpPr/>
          <p:nvPr/>
        </p:nvSpPr>
        <p:spPr>
          <a:xfrm>
            <a:off x="683568" y="1916832"/>
            <a:ext cx="8064896" cy="421653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000" dirty="0"/>
              <a:t>Kör inte i låga partier, där marken ofta är blötare och har sämre bärighet.</a:t>
            </a:r>
          </a:p>
          <a:p>
            <a:pPr marL="457200" indent="-457200">
              <a:buFont typeface="Arial" panose="020B0604020202020204" pitchFamily="34" charset="0"/>
              <a:buChar char="•"/>
            </a:pPr>
            <a:r>
              <a:rPr lang="sv-SE" sz="2000" dirty="0"/>
              <a:t>Kör inte i kantzoner mot bäckar, sjöar eller våtmarker.</a:t>
            </a:r>
          </a:p>
          <a:p>
            <a:pPr marL="457200" indent="-457200">
              <a:buFont typeface="Arial" panose="020B0604020202020204" pitchFamily="34" charset="0"/>
              <a:buChar char="•"/>
            </a:pPr>
            <a:r>
              <a:rPr lang="sv-SE" sz="2000" dirty="0"/>
              <a:t>Kör inte på husgrunder, röjningsrösen, odlingsterasser eller andra synliga konstruktioner. Se till att det är bra bärighet vid körning på fornlämningsområden. </a:t>
            </a:r>
          </a:p>
          <a:p>
            <a:pPr marL="457200" indent="-457200">
              <a:buFont typeface="Arial" panose="020B0604020202020204" pitchFamily="34" charset="0"/>
              <a:buChar char="•"/>
            </a:pPr>
            <a:r>
              <a:rPr lang="sv-SE" sz="2000" dirty="0"/>
              <a:t>Kör inte på stigar och leder.</a:t>
            </a:r>
          </a:p>
          <a:p>
            <a:pPr marL="457200" indent="-457200">
              <a:buFont typeface="Arial" panose="020B0604020202020204" pitchFamily="34" charset="0"/>
              <a:buChar char="•"/>
            </a:pPr>
            <a:r>
              <a:rPr lang="sv-SE" sz="2000" dirty="0"/>
              <a:t>Använd gärna en jordborr för att se hur marken är uppbyggd. Ju mer finkornigt material och ju mer humus desto sämre bärighet har marken.</a:t>
            </a:r>
          </a:p>
          <a:p>
            <a:pPr marL="457200" indent="-457200">
              <a:buFont typeface="Arial" panose="020B0604020202020204" pitchFamily="34" charset="0"/>
              <a:buChar char="•"/>
            </a:pPr>
            <a:r>
              <a:rPr lang="sv-SE" sz="2000" dirty="0"/>
              <a:t>Notera och markera var de blöta eller svaga partier finns eller partier där flera körningar kommer att koncentreras. Det underlättar lösningar som att bygga ris- eller kavelbro, flyttbar bro eller andra hjälpmedel.</a:t>
            </a:r>
          </a:p>
          <a:p>
            <a:pPr marL="457200" indent="-457200">
              <a:buFont typeface="Arial" panose="020B0604020202020204" pitchFamily="34" charset="0"/>
              <a:buChar char="•"/>
            </a:pPr>
            <a:r>
              <a:rPr lang="sv-SE" sz="2000" dirty="0"/>
              <a:t>Ta vara på den kunskap och erfarenhet som finns hos maskinförarna. Det kan förebygga många körskador. </a:t>
            </a:r>
            <a:endParaRPr lang="sv-SE" sz="2000" dirty="0" smtClean="0"/>
          </a:p>
        </p:txBody>
      </p:sp>
    </p:spTree>
    <p:extLst>
      <p:ext uri="{BB962C8B-B14F-4D97-AF65-F5344CB8AC3E}">
        <p14:creationId xmlns:p14="http://schemas.microsoft.com/office/powerpoint/2010/main" val="2402702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 calcmode="lin" valueType="num">
                                      <p:cBhvr additive="base">
                                        <p:cTn id="4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avvikelser 6.5.3</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53</a:t>
            </a:fld>
            <a:endParaRPr lang="sv-SE"/>
          </a:p>
        </p:txBody>
      </p:sp>
      <p:sp>
        <p:nvSpPr>
          <p:cNvPr id="8" name="Rektangel 7"/>
          <p:cNvSpPr/>
          <p:nvPr/>
        </p:nvSpPr>
        <p:spPr>
          <a:xfrm>
            <a:off x="683568" y="1916832"/>
            <a:ext cx="8064896"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Lösningsförslag från gruppmedlemmar</a:t>
            </a:r>
          </a:p>
          <a:p>
            <a:pPr marL="457200" indent="-457200">
              <a:buFont typeface="Arial" panose="020B0604020202020204" pitchFamily="34" charset="0"/>
              <a:buChar char="•"/>
            </a:pPr>
            <a:r>
              <a:rPr lang="sv-SE" sz="2800" dirty="0" smtClean="0"/>
              <a:t>Policyn </a:t>
            </a:r>
            <a:r>
              <a:rPr lang="sv-SE" sz="2800" dirty="0"/>
              <a:t>om körskador </a:t>
            </a:r>
            <a:r>
              <a:rPr lang="sv-SE" sz="1800" dirty="0">
                <a:hlinkClick r:id="rId4"/>
              </a:rPr>
              <a:t>http://</a:t>
            </a:r>
            <a:r>
              <a:rPr lang="sv-SE" sz="1800" dirty="0" smtClean="0">
                <a:hlinkClick r:id="rId4"/>
              </a:rPr>
              <a:t>grontparaply.se/medlemigp/index.html</a:t>
            </a:r>
            <a:endParaRPr lang="sv-SE" sz="1800" dirty="0" smtClean="0"/>
          </a:p>
          <a:p>
            <a:pPr marL="457200" indent="-457200">
              <a:buFont typeface="Arial" panose="020B0604020202020204" pitchFamily="34" charset="0"/>
              <a:buChar char="•"/>
            </a:pPr>
            <a:r>
              <a:rPr lang="sv-SE" sz="2800" dirty="0"/>
              <a:t>Skötselinstruktion ” Erosion och körskador”</a:t>
            </a:r>
          </a:p>
          <a:p>
            <a:pPr marL="457200" indent="-457200">
              <a:buFont typeface="Arial" panose="020B0604020202020204" pitchFamily="34" charset="0"/>
              <a:buChar char="•"/>
            </a:pPr>
            <a:r>
              <a:rPr lang="sv-SE" sz="2800" dirty="0" smtClean="0"/>
              <a:t>Rutin för att undvika betydande körskador, hur ska den se ut?</a:t>
            </a: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4258904"/>
            <a:ext cx="4176464" cy="249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089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observationer FSC 4.4.4</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310854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SAMRÅD </a:t>
            </a:r>
            <a:br>
              <a:rPr lang="sv-SE" sz="2800" dirty="0" smtClean="0"/>
            </a:br>
            <a:r>
              <a:rPr lang="sv-SE" sz="2800" dirty="0" smtClean="0"/>
              <a:t>För gruppmedlemmar </a:t>
            </a:r>
            <a:r>
              <a:rPr lang="sv-SE" sz="2800" dirty="0"/>
              <a:t>&gt;1000 ha är det inte klart om alla har rutiner och praxis för att kalla identifierade intressenter, lokala utvecklingsgrupper, personer och organisationer som visat intresse för objektet till samråd genom en skriftlig kallelse med karta och med angivande av tid och plats</a:t>
            </a:r>
            <a:r>
              <a:rPr lang="sv-SE" sz="2800" dirty="0" smtClean="0"/>
              <a:t>.</a:t>
            </a:r>
            <a:endParaRPr lang="sv-SE" sz="2800" dirty="0"/>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54</a:t>
            </a:fld>
            <a:endParaRPr lang="sv-SE" dirty="0"/>
          </a:p>
        </p:txBody>
      </p:sp>
    </p:spTree>
    <p:extLst>
      <p:ext uri="{BB962C8B-B14F-4D97-AF65-F5344CB8AC3E}">
        <p14:creationId xmlns:p14="http://schemas.microsoft.com/office/powerpoint/2010/main" val="3598116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2">
            <a:extLst>
              <a:ext uri="{28A0092B-C50C-407E-A947-70E740481C1C}">
                <a14:useLocalDpi xmlns:a14="http://schemas.microsoft.com/office/drawing/2010/main" val="0"/>
              </a:ext>
            </a:extLst>
          </a:blip>
          <a:srcRect t="19294" b="10083"/>
          <a:stretch/>
        </p:blipFill>
        <p:spPr>
          <a:xfrm>
            <a:off x="0" y="0"/>
            <a:ext cx="9144000" cy="2276872"/>
          </a:xfrm>
          <a:prstGeom prst="rect">
            <a:avLst/>
          </a:prstGeom>
        </p:spPr>
      </p:pic>
      <p:sp>
        <p:nvSpPr>
          <p:cNvPr id="2" name="Rubrik 1"/>
          <p:cNvSpPr>
            <a:spLocks noGrp="1"/>
          </p:cNvSpPr>
          <p:nvPr>
            <p:ph type="title"/>
          </p:nvPr>
        </p:nvSpPr>
        <p:spPr>
          <a:xfrm>
            <a:off x="323528" y="1385900"/>
            <a:ext cx="8134672" cy="1143000"/>
          </a:xfrm>
        </p:spPr>
        <p:txBody>
          <a:bodyPr/>
          <a:lstStyle/>
          <a:p>
            <a:pPr algn="l"/>
            <a:r>
              <a:rPr lang="sv-SE" dirty="0" smtClean="0"/>
              <a:t>Samråd</a:t>
            </a:r>
            <a:endParaRPr lang="sv-SE" dirty="0"/>
          </a:p>
        </p:txBody>
      </p:sp>
      <p:sp>
        <p:nvSpPr>
          <p:cNvPr id="3" name="Platshållare för innehåll 2"/>
          <p:cNvSpPr>
            <a:spLocks noGrp="1"/>
          </p:cNvSpPr>
          <p:nvPr>
            <p:ph idx="1"/>
          </p:nvPr>
        </p:nvSpPr>
        <p:spPr>
          <a:xfrm>
            <a:off x="685800" y="2780928"/>
            <a:ext cx="8062664" cy="3641390"/>
          </a:xfrm>
        </p:spPr>
        <p:txBody>
          <a:bodyPr/>
          <a:lstStyle/>
          <a:p>
            <a:pPr>
              <a:buFont typeface="Wingdings" panose="05000000000000000000" pitchFamily="2" charset="2"/>
              <a:buChar char="q"/>
            </a:pPr>
            <a:r>
              <a:rPr lang="sv-SE" sz="2800" dirty="0"/>
              <a:t> Samråd ska ske med individer och </a:t>
            </a:r>
            <a:r>
              <a:rPr lang="sv-SE" sz="2800" dirty="0" smtClean="0"/>
              <a:t>grupper </a:t>
            </a:r>
            <a:r>
              <a:rPr lang="sv-SE" sz="2800" dirty="0"/>
              <a:t>som är direkt påverkade av skogsbruksåtgärderna</a:t>
            </a:r>
            <a:r>
              <a:rPr lang="sv-SE" sz="2800" dirty="0" smtClean="0"/>
              <a:t>.</a:t>
            </a:r>
          </a:p>
          <a:p>
            <a:pPr>
              <a:buFont typeface="Wingdings" panose="05000000000000000000" pitchFamily="2" charset="2"/>
              <a:buChar char="q"/>
            </a:pPr>
            <a:r>
              <a:rPr lang="sv-SE" sz="2800" dirty="0"/>
              <a:t>Samrådet ska fånga upp åsikter från </a:t>
            </a:r>
            <a:r>
              <a:rPr lang="sv-SE" sz="2800" dirty="0" smtClean="0"/>
              <a:t>lokalbefolkning/ grupper </a:t>
            </a:r>
            <a:r>
              <a:rPr lang="sv-SE" sz="2800" dirty="0"/>
              <a:t>och vara underlag för skogsbrukares </a:t>
            </a:r>
            <a:r>
              <a:rPr lang="sv-SE" sz="2800" dirty="0" smtClean="0"/>
              <a:t>beslut av </a:t>
            </a:r>
            <a:r>
              <a:rPr lang="sv-SE" sz="2800" dirty="0"/>
              <a:t>eventuella åtgärder. </a:t>
            </a:r>
            <a:endParaRPr lang="sv-SE" sz="2800" dirty="0" smtClean="0"/>
          </a:p>
          <a:p>
            <a:pPr>
              <a:buFont typeface="Wingdings" panose="05000000000000000000" pitchFamily="2" charset="2"/>
              <a:buChar char="q"/>
            </a:pPr>
            <a:r>
              <a:rPr lang="sv-SE" sz="2800" dirty="0" smtClean="0"/>
              <a:t>Samrådsmötet </a:t>
            </a:r>
            <a:r>
              <a:rPr lang="sv-SE" sz="2800" dirty="0"/>
              <a:t>är i första hand ett kommunikativt möte och inte ett </a:t>
            </a:r>
            <a:r>
              <a:rPr lang="sv-SE" sz="2800" dirty="0" smtClean="0"/>
              <a:t>beslutande möte</a:t>
            </a:r>
            <a:r>
              <a:rPr lang="sv-SE" sz="2800" dirty="0"/>
              <a:t>.</a:t>
            </a:r>
          </a:p>
        </p:txBody>
      </p:sp>
      <p:pic>
        <p:nvPicPr>
          <p:cNvPr id="4" name="Bildobjekt 3"/>
          <p:cNvPicPr>
            <a:picLocks noChangeAspect="1"/>
          </p:cNvPicPr>
          <p:nvPr/>
        </p:nvPicPr>
        <p:blipFill>
          <a:blip r:embed="rId3"/>
          <a:stretch>
            <a:fillRect/>
          </a:stretch>
        </p:blipFill>
        <p:spPr>
          <a:xfrm>
            <a:off x="6964745" y="6425146"/>
            <a:ext cx="2158171" cy="432854"/>
          </a:xfrm>
          <a:prstGeom prst="rect">
            <a:avLst/>
          </a:prstGeom>
        </p:spPr>
      </p:pic>
      <p:sp>
        <p:nvSpPr>
          <p:cNvPr id="5" name="Platshållare för bildnummer 4"/>
          <p:cNvSpPr>
            <a:spLocks noGrp="1"/>
          </p:cNvSpPr>
          <p:nvPr>
            <p:ph type="sldNum" sz="quarter" idx="12"/>
          </p:nvPr>
        </p:nvSpPr>
        <p:spPr/>
        <p:txBody>
          <a:bodyPr/>
          <a:lstStyle/>
          <a:p>
            <a:fld id="{FC759AF5-4EA0-4AEC-820F-AADECD55E6F5}" type="slidenum">
              <a:rPr lang="sv-SE" smtClean="0"/>
              <a:pPr/>
              <a:t>55</a:t>
            </a:fld>
            <a:endParaRPr lang="sv-SE"/>
          </a:p>
        </p:txBody>
      </p:sp>
    </p:spTree>
    <p:extLst>
      <p:ext uri="{BB962C8B-B14F-4D97-AF65-F5344CB8AC3E}">
        <p14:creationId xmlns:p14="http://schemas.microsoft.com/office/powerpoint/2010/main" val="4289409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Samråd</a:t>
            </a:r>
            <a:endParaRPr lang="sv-SE" dirty="0"/>
          </a:p>
        </p:txBody>
      </p:sp>
      <p:sp>
        <p:nvSpPr>
          <p:cNvPr id="3" name="Platshållare för innehåll 2"/>
          <p:cNvSpPr>
            <a:spLocks noGrp="1"/>
          </p:cNvSpPr>
          <p:nvPr>
            <p:ph idx="1"/>
          </p:nvPr>
        </p:nvSpPr>
        <p:spPr>
          <a:xfrm>
            <a:off x="685800" y="1981200"/>
            <a:ext cx="8134672" cy="4114800"/>
          </a:xfrm>
        </p:spPr>
        <p:txBody>
          <a:bodyPr/>
          <a:lstStyle/>
          <a:p>
            <a:pPr marL="0" indent="0">
              <a:buNone/>
            </a:pPr>
            <a:r>
              <a:rPr lang="sv-SE" sz="2800" dirty="0">
                <a:solidFill>
                  <a:schemeClr val="tx1"/>
                </a:solidFill>
                <a:latin typeface="+mn-lt"/>
                <a:ea typeface="+mn-ea"/>
                <a:cs typeface="+mn-cs"/>
              </a:rPr>
              <a:t>Med lokala intressenter avses t.ex.:</a:t>
            </a:r>
          </a:p>
          <a:p>
            <a:r>
              <a:rPr lang="sv-SE" sz="2800" dirty="0" smtClean="0">
                <a:solidFill>
                  <a:schemeClr val="tx1"/>
                </a:solidFill>
                <a:latin typeface="+mn-lt"/>
                <a:ea typeface="+mn-ea"/>
                <a:cs typeface="+mn-cs"/>
              </a:rPr>
              <a:t>Miljöorganisationer </a:t>
            </a:r>
            <a:r>
              <a:rPr lang="sv-SE" sz="2800" dirty="0">
                <a:solidFill>
                  <a:schemeClr val="tx1"/>
                </a:solidFill>
                <a:latin typeface="+mn-lt"/>
                <a:ea typeface="+mn-ea"/>
                <a:cs typeface="+mn-cs"/>
              </a:rPr>
              <a:t>(Naturskyddsföreningen, Fältbiologerna, Regional </a:t>
            </a:r>
            <a:r>
              <a:rPr lang="sv-SE" sz="2800" dirty="0" smtClean="0">
                <a:solidFill>
                  <a:schemeClr val="tx1"/>
                </a:solidFill>
                <a:latin typeface="+mn-lt"/>
                <a:ea typeface="+mn-ea"/>
                <a:cs typeface="+mn-cs"/>
              </a:rPr>
              <a:t>Ornitologisk förening</a:t>
            </a:r>
            <a:r>
              <a:rPr lang="sv-SE" sz="2800" dirty="0">
                <a:solidFill>
                  <a:schemeClr val="tx1"/>
                </a:solidFill>
                <a:latin typeface="+mn-lt"/>
                <a:ea typeface="+mn-ea"/>
                <a:cs typeface="+mn-cs"/>
              </a:rPr>
              <a:t>, etc.)</a:t>
            </a:r>
          </a:p>
          <a:p>
            <a:r>
              <a:rPr lang="sv-SE" sz="2800" dirty="0" smtClean="0">
                <a:solidFill>
                  <a:schemeClr val="tx1"/>
                </a:solidFill>
                <a:latin typeface="+mn-lt"/>
                <a:ea typeface="+mn-ea"/>
                <a:cs typeface="+mn-cs"/>
              </a:rPr>
              <a:t>Föreningar </a:t>
            </a:r>
            <a:r>
              <a:rPr lang="sv-SE" sz="2800" dirty="0">
                <a:solidFill>
                  <a:schemeClr val="tx1"/>
                </a:solidFill>
                <a:latin typeface="+mn-lt"/>
                <a:ea typeface="+mn-ea"/>
                <a:cs typeface="+mn-cs"/>
              </a:rPr>
              <a:t>(Hembygdsföreningar, </a:t>
            </a:r>
            <a:r>
              <a:rPr lang="sv-SE" sz="2800" dirty="0" smtClean="0">
                <a:solidFill>
                  <a:schemeClr val="tx1"/>
                </a:solidFill>
                <a:latin typeface="+mn-lt"/>
                <a:ea typeface="+mn-ea"/>
                <a:cs typeface="+mn-cs"/>
              </a:rPr>
              <a:t>Friluftsfrämjandet, Idrottsföreningar</a:t>
            </a:r>
            <a:r>
              <a:rPr lang="sv-SE" sz="2800" dirty="0">
                <a:solidFill>
                  <a:schemeClr val="tx1"/>
                </a:solidFill>
                <a:latin typeface="+mn-lt"/>
                <a:ea typeface="+mn-ea"/>
                <a:cs typeface="+mn-cs"/>
              </a:rPr>
              <a:t>, etc.)</a:t>
            </a:r>
          </a:p>
          <a:p>
            <a:r>
              <a:rPr lang="sv-SE" sz="2800" dirty="0" smtClean="0">
                <a:solidFill>
                  <a:schemeClr val="tx1"/>
                </a:solidFill>
                <a:latin typeface="+mn-lt"/>
                <a:ea typeface="+mn-ea"/>
                <a:cs typeface="+mn-cs"/>
              </a:rPr>
              <a:t>Bygderörelsen</a:t>
            </a:r>
            <a:r>
              <a:rPr lang="sv-SE" sz="2800" dirty="0">
                <a:solidFill>
                  <a:schemeClr val="tx1"/>
                </a:solidFill>
                <a:latin typeface="+mn-lt"/>
                <a:ea typeface="+mn-ea"/>
                <a:cs typeface="+mn-cs"/>
              </a:rPr>
              <a:t>, kommunbygderåd och </a:t>
            </a:r>
            <a:r>
              <a:rPr lang="sv-SE" sz="2800" dirty="0" smtClean="0">
                <a:solidFill>
                  <a:schemeClr val="tx1"/>
                </a:solidFill>
                <a:latin typeface="+mn-lt"/>
                <a:ea typeface="+mn-ea"/>
                <a:cs typeface="+mn-cs"/>
              </a:rPr>
              <a:t>lokala utvecklingsgrupper</a:t>
            </a:r>
            <a:endParaRPr lang="sv-SE" sz="2800" dirty="0">
              <a:solidFill>
                <a:schemeClr val="tx1"/>
              </a:solidFill>
              <a:latin typeface="+mn-lt"/>
              <a:ea typeface="+mn-ea"/>
              <a:cs typeface="+mn-cs"/>
            </a:endParaRPr>
          </a:p>
          <a:p>
            <a:r>
              <a:rPr lang="sv-SE" sz="2800" dirty="0" smtClean="0">
                <a:solidFill>
                  <a:schemeClr val="tx1"/>
                </a:solidFill>
                <a:latin typeface="+mn-lt"/>
                <a:ea typeface="+mn-ea"/>
                <a:cs typeface="+mn-cs"/>
              </a:rPr>
              <a:t>Arrendatorer </a:t>
            </a:r>
            <a:r>
              <a:rPr lang="sv-SE" sz="2800" dirty="0">
                <a:solidFill>
                  <a:schemeClr val="tx1"/>
                </a:solidFill>
                <a:latin typeface="+mn-lt"/>
                <a:ea typeface="+mn-ea"/>
                <a:cs typeface="+mn-cs"/>
              </a:rPr>
              <a:t>(jordbruk, jakt, fiske, turism etc.)</a:t>
            </a:r>
          </a:p>
          <a:p>
            <a:r>
              <a:rPr lang="sv-SE" sz="2800" dirty="0" smtClean="0">
                <a:solidFill>
                  <a:schemeClr val="tx1"/>
                </a:solidFill>
                <a:latin typeface="+mn-lt"/>
                <a:ea typeface="+mn-ea"/>
                <a:cs typeface="+mn-cs"/>
              </a:rPr>
              <a:t>Närboende </a:t>
            </a:r>
            <a:r>
              <a:rPr lang="sv-SE" sz="2800" dirty="0">
                <a:solidFill>
                  <a:schemeClr val="tx1"/>
                </a:solidFill>
                <a:latin typeface="+mn-lt"/>
                <a:ea typeface="+mn-ea"/>
                <a:cs typeface="+mn-cs"/>
              </a:rPr>
              <a:t>vid tätortsnära skogsbruk</a:t>
            </a:r>
            <a:endParaRPr lang="sv-SE" sz="28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8244408" y="608330"/>
            <a:ext cx="569387" cy="461665"/>
          </a:xfrm>
          <a:prstGeom prst="rect">
            <a:avLst/>
          </a:prstGeom>
          <a:noFill/>
        </p:spPr>
        <p:txBody>
          <a:bodyPr wrap="none" rtlCol="0">
            <a:spAutoFit/>
          </a:bodyPr>
          <a:lstStyle/>
          <a:p>
            <a:r>
              <a:rPr lang="sv-SE" dirty="0" smtClean="0"/>
              <a:t>4.4</a:t>
            </a:r>
            <a:endParaRPr lang="sv-SE" dirty="0"/>
          </a:p>
        </p:txBody>
      </p:sp>
      <p:sp>
        <p:nvSpPr>
          <p:cNvPr id="5" name="Platshållare för bildnummer 4"/>
          <p:cNvSpPr>
            <a:spLocks noGrp="1"/>
          </p:cNvSpPr>
          <p:nvPr>
            <p:ph type="sldNum" sz="quarter" idx="12"/>
          </p:nvPr>
        </p:nvSpPr>
        <p:spPr/>
        <p:txBody>
          <a:bodyPr/>
          <a:lstStyle/>
          <a:p>
            <a:fld id="{FC759AF5-4EA0-4AEC-820F-AADECD55E6F5}" type="slidenum">
              <a:rPr lang="sv-SE" smtClean="0"/>
              <a:pPr/>
              <a:t>56</a:t>
            </a:fld>
            <a:endParaRPr lang="sv-SE"/>
          </a:p>
        </p:txBody>
      </p:sp>
    </p:spTree>
    <p:extLst>
      <p:ext uri="{BB962C8B-B14F-4D97-AF65-F5344CB8AC3E}">
        <p14:creationId xmlns:p14="http://schemas.microsoft.com/office/powerpoint/2010/main" val="4096096576"/>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dc112\AppData\Local\Microsoft\Windows\Temporary Internet Files\Content.IE5\C36Q0A68\observation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65287"/>
            <a:ext cx="539551" cy="796972"/>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57</a:t>
            </a:fld>
            <a:endParaRPr lang="sv-SE"/>
          </a:p>
        </p:txBody>
      </p:sp>
      <p:graphicFrame>
        <p:nvGraphicFramePr>
          <p:cNvPr id="8" name="Tabell 7"/>
          <p:cNvGraphicFramePr>
            <a:graphicFrameLocks noGrp="1"/>
          </p:cNvGraphicFramePr>
          <p:nvPr>
            <p:extLst>
              <p:ext uri="{D42A27DB-BD31-4B8C-83A1-F6EECF244321}">
                <p14:modId xmlns:p14="http://schemas.microsoft.com/office/powerpoint/2010/main" val="3157840986"/>
              </p:ext>
            </p:extLst>
          </p:nvPr>
        </p:nvGraphicFramePr>
        <p:xfrm>
          <a:off x="1" y="15611"/>
          <a:ext cx="6984206" cy="5908608"/>
        </p:xfrm>
        <a:graphic>
          <a:graphicData uri="http://schemas.openxmlformats.org/drawingml/2006/table">
            <a:tbl>
              <a:tblPr/>
              <a:tblGrid>
                <a:gridCol w="735180"/>
                <a:gridCol w="6249026"/>
              </a:tblGrid>
              <a:tr h="780548">
                <a:tc>
                  <a:txBody>
                    <a:bodyPr/>
                    <a:lstStyle/>
                    <a:p>
                      <a:pPr algn="l" fontAlgn="t"/>
                      <a:r>
                        <a:rPr lang="sv-SE" sz="2400" b="0" i="0" u="none" strike="noStrike" dirty="0">
                          <a:solidFill>
                            <a:srgbClr val="000000"/>
                          </a:solidFill>
                          <a:effectLst/>
                          <a:latin typeface="Franklin Gothic Book"/>
                        </a:rPr>
                        <a:t>4.4.1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400" b="0" i="0" u="none" strike="noStrike" dirty="0" smtClean="0">
                          <a:solidFill>
                            <a:srgbClr val="000000"/>
                          </a:solidFill>
                          <a:effectLst/>
                          <a:latin typeface="Franklin Gothic Book"/>
                        </a:rPr>
                        <a:t>Tillse </a:t>
                      </a:r>
                      <a:r>
                        <a:rPr lang="sv-SE" sz="1400" b="0" i="0" u="none" strike="noStrike" dirty="0">
                          <a:solidFill>
                            <a:srgbClr val="000000"/>
                          </a:solidFill>
                          <a:effectLst/>
                          <a:latin typeface="Franklin Gothic Book"/>
                        </a:rPr>
                        <a:t>att information om rutiner och hur man erhåller information angående planerade skogsbruksåtgärder finns tillgänglig för direkt påverkade individer och grupper. Rutiner ska anpassas till organisationens storlek och den skogliga verksamhetens omfattning.</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0366">
                <a:tc>
                  <a:txBody>
                    <a:bodyPr/>
                    <a:lstStyle/>
                    <a:p>
                      <a:pPr algn="l" fontAlgn="t"/>
                      <a:r>
                        <a:rPr lang="sv-SE" sz="2400" b="0" i="0" u="none" strike="noStrike" dirty="0">
                          <a:solidFill>
                            <a:srgbClr val="000000"/>
                          </a:solidFill>
                          <a:effectLst/>
                          <a:latin typeface="Franklin Gothic Book"/>
                        </a:rPr>
                        <a:t>4.4.2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400" b="0" i="0" u="none" strike="noStrike" dirty="0" smtClean="0">
                          <a:solidFill>
                            <a:srgbClr val="000000"/>
                          </a:solidFill>
                          <a:effectLst/>
                          <a:latin typeface="Franklin Gothic Book"/>
                        </a:rPr>
                        <a:t>Tillämpa </a:t>
                      </a:r>
                      <a:r>
                        <a:rPr lang="sv-SE" sz="1400" b="0" i="0" u="none" strike="noStrike" dirty="0">
                          <a:solidFill>
                            <a:srgbClr val="000000"/>
                          </a:solidFill>
                          <a:effectLst/>
                          <a:latin typeface="Franklin Gothic Book"/>
                        </a:rPr>
                        <a:t>ett systematiskt arbetssätt för att hantera synpunkter på skogsbruket. Rutinerna ska anpassas till storleken på skogsbrukares innehav.</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0366">
                <a:tc>
                  <a:txBody>
                    <a:bodyPr/>
                    <a:lstStyle/>
                    <a:p>
                      <a:pPr algn="l" fontAlgn="t"/>
                      <a:r>
                        <a:rPr lang="sv-SE" sz="2400" b="0" i="0" u="none" strike="noStrike" dirty="0">
                          <a:solidFill>
                            <a:srgbClr val="000000"/>
                          </a:solidFill>
                          <a:effectLst/>
                          <a:latin typeface="Franklin Gothic Book"/>
                        </a:rPr>
                        <a:t>4.4.3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400" b="0" i="0" u="none" strike="noStrike" dirty="0" smtClean="0">
                          <a:solidFill>
                            <a:srgbClr val="000000"/>
                          </a:solidFill>
                          <a:effectLst/>
                          <a:latin typeface="Franklin Gothic Book"/>
                        </a:rPr>
                        <a:t>Erbjuda </a:t>
                      </a:r>
                      <a:r>
                        <a:rPr lang="sv-SE" sz="1400" b="0" i="0" u="none" strike="noStrike" dirty="0">
                          <a:solidFill>
                            <a:srgbClr val="000000"/>
                          </a:solidFill>
                          <a:effectLst/>
                          <a:latin typeface="Franklin Gothic Book"/>
                        </a:rPr>
                        <a:t>berörda intressenter samråd vid slutavverkningar som berör platser som är av särskild vikt för lokalbefolkning och lokalt näringsliv, för dess rekreation, kultur eller lokala ekonomi.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40731">
                <a:tc>
                  <a:txBody>
                    <a:bodyPr/>
                    <a:lstStyle/>
                    <a:p>
                      <a:pPr algn="l" fontAlgn="t"/>
                      <a:r>
                        <a:rPr lang="sv-SE" sz="2400" b="0" i="0" u="none" strike="noStrike" dirty="0">
                          <a:solidFill>
                            <a:srgbClr val="000000"/>
                          </a:solidFill>
                          <a:effectLst/>
                          <a:latin typeface="Franklin Gothic Book"/>
                        </a:rPr>
                        <a:t>4.4.4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t"/>
                      <a:r>
                        <a:rPr lang="sv-SE" sz="1400" b="0" i="0" u="none" strike="noStrike" dirty="0" smtClean="0">
                          <a:solidFill>
                            <a:srgbClr val="000000"/>
                          </a:solidFill>
                          <a:effectLst/>
                          <a:latin typeface="Franklin Gothic Book"/>
                        </a:rPr>
                        <a:t>Kalla </a:t>
                      </a:r>
                      <a:r>
                        <a:rPr lang="sv-SE" sz="1400" b="0" i="0" u="none" strike="noStrike" dirty="0">
                          <a:solidFill>
                            <a:srgbClr val="000000"/>
                          </a:solidFill>
                          <a:effectLst/>
                          <a:latin typeface="Franklin Gothic Book"/>
                        </a:rPr>
                        <a:t>identifierade intressenter, lokala utvecklingsgrupper samt personer och organisationer som visat intresse för objektet till samråd genom en </a:t>
                      </a:r>
                      <a:r>
                        <a:rPr lang="sv-SE" sz="1400" b="1" i="0" u="none" strike="noStrike" dirty="0">
                          <a:solidFill>
                            <a:srgbClr val="000000"/>
                          </a:solidFill>
                          <a:effectLst/>
                          <a:latin typeface="Franklin Gothic Book"/>
                        </a:rPr>
                        <a:t>skriftlig kallelse med angivande av tid och plats. En karta, där planerade åtgärder framgår översiktligt i text eller bild ska skickas ut till alla identifierade intressenter innan mötet.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06097">
                <a:tc>
                  <a:txBody>
                    <a:bodyPr/>
                    <a:lstStyle/>
                    <a:p>
                      <a:pPr algn="l" fontAlgn="t"/>
                      <a:r>
                        <a:rPr lang="sv-SE" sz="2400" b="0" i="0" u="none" strike="noStrike">
                          <a:solidFill>
                            <a:srgbClr val="000000"/>
                          </a:solidFill>
                          <a:effectLst/>
                          <a:latin typeface="Franklin Gothic Book"/>
                        </a:rPr>
                        <a:t>4.4.5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400" b="0" i="0" u="none" strike="noStrike" dirty="0" smtClean="0">
                          <a:solidFill>
                            <a:srgbClr val="000000"/>
                          </a:solidFill>
                          <a:effectLst/>
                          <a:latin typeface="Franklin Gothic Book"/>
                        </a:rPr>
                        <a:t>Vid </a:t>
                      </a:r>
                      <a:r>
                        <a:rPr lang="sv-SE" sz="1400" b="0" i="0" u="none" strike="noStrike" dirty="0">
                          <a:solidFill>
                            <a:srgbClr val="000000"/>
                          </a:solidFill>
                          <a:effectLst/>
                          <a:latin typeface="Franklin Gothic Book"/>
                        </a:rPr>
                        <a:t>svårlösta tvister ta hjälp av neutral part.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80548">
                <a:tc>
                  <a:txBody>
                    <a:bodyPr/>
                    <a:lstStyle/>
                    <a:p>
                      <a:pPr algn="l" fontAlgn="t"/>
                      <a:r>
                        <a:rPr lang="sv-SE" sz="2400" b="0" i="0" u="none" strike="noStrike" dirty="0">
                          <a:solidFill>
                            <a:srgbClr val="000000"/>
                          </a:solidFill>
                          <a:effectLst/>
                          <a:latin typeface="Franklin Gothic Book"/>
                        </a:rPr>
                        <a:t>4.4.6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400" b="0" i="0" u="none" strike="noStrike" dirty="0" smtClean="0">
                          <a:solidFill>
                            <a:srgbClr val="000000"/>
                          </a:solidFill>
                          <a:effectLst/>
                          <a:latin typeface="Franklin Gothic Book"/>
                        </a:rPr>
                        <a:t>Upprätta </a:t>
                      </a:r>
                      <a:r>
                        <a:rPr lang="sv-SE" sz="1400" b="0" i="0" u="none" strike="noStrike" dirty="0">
                          <a:solidFill>
                            <a:srgbClr val="000000"/>
                          </a:solidFill>
                          <a:effectLst/>
                          <a:latin typeface="Franklin Gothic Book"/>
                        </a:rPr>
                        <a:t>ett samrådsprotokoll, där inkomna synpunkter redovisas. Skogsbrukare ska ange var och när protokollet är tillgängligt för kommentarer. De intressenter som deltar ska beredas möjlighet att kommentera protokollet, eventuella kommentarer ska redovisas.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40731">
                <a:tc>
                  <a:txBody>
                    <a:bodyPr/>
                    <a:lstStyle/>
                    <a:p>
                      <a:pPr algn="l" fontAlgn="t"/>
                      <a:r>
                        <a:rPr lang="sv-SE" sz="2400" b="0" i="0" u="none" strike="noStrike" dirty="0">
                          <a:solidFill>
                            <a:srgbClr val="000000"/>
                          </a:solidFill>
                          <a:effectLst/>
                          <a:latin typeface="Franklin Gothic Book"/>
                        </a:rPr>
                        <a:t>4.4.7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400" b="0" i="0" u="none" strike="noStrike" dirty="0" smtClean="0">
                          <a:solidFill>
                            <a:srgbClr val="000000"/>
                          </a:solidFill>
                          <a:effectLst/>
                          <a:latin typeface="Franklin Gothic Book"/>
                        </a:rPr>
                        <a:t>Upprätta </a:t>
                      </a:r>
                      <a:r>
                        <a:rPr lang="sv-SE" sz="1400" b="0" i="0" u="none" strike="noStrike" dirty="0">
                          <a:solidFill>
                            <a:srgbClr val="000000"/>
                          </a:solidFill>
                          <a:effectLst/>
                          <a:latin typeface="Franklin Gothic Book"/>
                        </a:rPr>
                        <a:t>en samrådsredogörelse där samrådsprotokollet finns med, och där skogsbrukare redogör för beslut om åtgärd. Av redogörelsen ska framgå hur skogsbrukare bemött eller tillgodosett inkomna synpunkter under samrådet. Beslut om åtgärd ska tas av skogsbrukare själv, efter det att samrådet genomförts.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0366">
                <a:tc>
                  <a:txBody>
                    <a:bodyPr/>
                    <a:lstStyle/>
                    <a:p>
                      <a:pPr algn="l" fontAlgn="t"/>
                      <a:r>
                        <a:rPr lang="sv-SE" sz="2400" b="0" i="0" u="none" strike="noStrike" dirty="0">
                          <a:solidFill>
                            <a:srgbClr val="000000"/>
                          </a:solidFill>
                          <a:effectLst/>
                          <a:latin typeface="Franklin Gothic Book"/>
                        </a:rPr>
                        <a:t>4.4.8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400" b="0" i="0" u="none" strike="noStrike" dirty="0" smtClean="0">
                          <a:solidFill>
                            <a:srgbClr val="000000"/>
                          </a:solidFill>
                          <a:effectLst/>
                          <a:latin typeface="Franklin Gothic Book"/>
                        </a:rPr>
                        <a:t>Delge </a:t>
                      </a:r>
                      <a:r>
                        <a:rPr lang="sv-SE" sz="1400" b="0" i="0" u="none" strike="noStrike" dirty="0">
                          <a:solidFill>
                            <a:srgbClr val="000000"/>
                          </a:solidFill>
                          <a:effectLst/>
                          <a:latin typeface="Franklin Gothic Book"/>
                        </a:rPr>
                        <a:t>de som medverkat i samrådet samrådsredogörelsen innan påbörjandet av den skogliga åtgärden.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Höger 9"/>
          <p:cNvSpPr/>
          <p:nvPr/>
        </p:nvSpPr>
        <p:spPr bwMode="auto">
          <a:xfrm flipH="1">
            <a:off x="7015716" y="44624"/>
            <a:ext cx="2043162" cy="72189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2400" b="0" i="0" u="none" strike="noStrike" cap="none" normalizeH="0" baseline="0" dirty="0" smtClean="0">
                <a:ln>
                  <a:noFill/>
                </a:ln>
                <a:solidFill>
                  <a:schemeClr val="tx1"/>
                </a:solidFill>
                <a:effectLst/>
                <a:latin typeface="Times New Roman" pitchFamily="18" charset="0"/>
              </a:rPr>
              <a:t>Rutin</a:t>
            </a:r>
          </a:p>
        </p:txBody>
      </p:sp>
      <p:sp>
        <p:nvSpPr>
          <p:cNvPr id="11" name="Höger 10"/>
          <p:cNvSpPr/>
          <p:nvPr/>
        </p:nvSpPr>
        <p:spPr bwMode="auto">
          <a:xfrm flipH="1">
            <a:off x="7015716" y="908720"/>
            <a:ext cx="2043162" cy="122595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1800" b="0" i="0" u="none" strike="noStrike" cap="none" normalizeH="0" baseline="0" dirty="0" smtClean="0">
                <a:ln>
                  <a:noFill/>
                </a:ln>
                <a:solidFill>
                  <a:schemeClr val="tx1"/>
                </a:solidFill>
                <a:effectLst/>
                <a:latin typeface="Times New Roman" pitchFamily="18" charset="0"/>
              </a:rPr>
              <a:t>Erbjuda samråd</a:t>
            </a:r>
          </a:p>
          <a:p>
            <a:pPr marL="0" marR="0" indent="0" algn="ctr" defTabSz="914400" rtl="0" eaLnBrk="0" fontAlgn="base" latinLnBrk="0" hangingPunct="0">
              <a:lnSpc>
                <a:spcPct val="100000"/>
              </a:lnSpc>
              <a:spcBef>
                <a:spcPct val="0"/>
              </a:spcBef>
              <a:spcAft>
                <a:spcPct val="0"/>
              </a:spcAft>
              <a:buClrTx/>
              <a:buSzTx/>
              <a:buFontTx/>
              <a:buNone/>
              <a:tabLst/>
            </a:pPr>
            <a:r>
              <a:rPr lang="sv-SE" sz="1800" dirty="0" smtClean="0"/>
              <a:t>Intressentlista!</a:t>
            </a:r>
            <a:endParaRPr kumimoji="0" lang="sv-SE" sz="1800" b="0" i="0" u="none" strike="noStrike" cap="none" normalizeH="0" baseline="0" dirty="0" smtClean="0">
              <a:ln>
                <a:noFill/>
              </a:ln>
              <a:solidFill>
                <a:schemeClr val="tx1"/>
              </a:solidFill>
              <a:effectLst/>
              <a:latin typeface="Times New Roman" pitchFamily="18" charset="0"/>
            </a:endParaRPr>
          </a:p>
        </p:txBody>
      </p:sp>
      <p:sp>
        <p:nvSpPr>
          <p:cNvPr id="12" name="Höger 11"/>
          <p:cNvSpPr/>
          <p:nvPr/>
        </p:nvSpPr>
        <p:spPr bwMode="auto">
          <a:xfrm flipH="1">
            <a:off x="7052013" y="2204864"/>
            <a:ext cx="2043162" cy="72189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2400" b="0" i="0" u="none" strike="noStrike" cap="none" normalizeH="0" baseline="0" dirty="0" smtClean="0">
                <a:ln>
                  <a:noFill/>
                </a:ln>
                <a:solidFill>
                  <a:schemeClr val="tx1"/>
                </a:solidFill>
                <a:effectLst/>
                <a:latin typeface="Times New Roman" pitchFamily="18" charset="0"/>
              </a:rPr>
              <a:t>Samråd</a:t>
            </a:r>
          </a:p>
        </p:txBody>
      </p:sp>
      <p:sp>
        <p:nvSpPr>
          <p:cNvPr id="13" name="Höger 12"/>
          <p:cNvSpPr/>
          <p:nvPr/>
        </p:nvSpPr>
        <p:spPr bwMode="auto">
          <a:xfrm flipH="1">
            <a:off x="7052013" y="3501008"/>
            <a:ext cx="2043162" cy="72189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dirty="0" smtClean="0"/>
              <a:t>Protokoll</a:t>
            </a:r>
            <a:endParaRPr kumimoji="0" lang="sv-SE" sz="2400" b="0" i="0" u="none" strike="noStrike" cap="none" normalizeH="0" baseline="0" dirty="0" smtClean="0">
              <a:ln>
                <a:noFill/>
              </a:ln>
              <a:solidFill>
                <a:schemeClr val="tx1"/>
              </a:solidFill>
              <a:effectLst/>
              <a:latin typeface="Times New Roman" pitchFamily="18" charset="0"/>
            </a:endParaRPr>
          </a:p>
        </p:txBody>
      </p:sp>
      <p:sp>
        <p:nvSpPr>
          <p:cNvPr id="14" name="Höger 13"/>
          <p:cNvSpPr/>
          <p:nvPr/>
        </p:nvSpPr>
        <p:spPr bwMode="auto">
          <a:xfrm flipH="1">
            <a:off x="7015716" y="4437112"/>
            <a:ext cx="2043162" cy="72189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dirty="0" smtClean="0"/>
              <a:t>Redogörelse</a:t>
            </a:r>
            <a:endParaRPr kumimoji="0" lang="sv-SE" sz="2400" b="0" i="0" u="none" strike="noStrike" cap="none" normalizeH="0" baseline="0" dirty="0" smtClean="0">
              <a:ln>
                <a:noFill/>
              </a:ln>
              <a:solidFill>
                <a:schemeClr val="tx1"/>
              </a:solidFill>
              <a:effectLst/>
              <a:latin typeface="Times New Roman" pitchFamily="18" charset="0"/>
            </a:endParaRPr>
          </a:p>
        </p:txBody>
      </p:sp>
      <p:sp>
        <p:nvSpPr>
          <p:cNvPr id="15" name="Höger 14"/>
          <p:cNvSpPr/>
          <p:nvPr/>
        </p:nvSpPr>
        <p:spPr bwMode="auto">
          <a:xfrm flipH="1">
            <a:off x="7042522" y="5229200"/>
            <a:ext cx="2043162" cy="72189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dirty="0" smtClean="0"/>
              <a:t>Meddela</a:t>
            </a:r>
            <a:endParaRPr kumimoji="0" lang="sv-SE"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85216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observationer FSC 4.4.4</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310854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Hur löser vi så samråd genomförs enligt standardkraven?</a:t>
            </a:r>
          </a:p>
          <a:p>
            <a:pPr marL="457200" indent="-457200">
              <a:buFont typeface="Arial" panose="020B0604020202020204" pitchFamily="34" charset="0"/>
              <a:buChar char="•"/>
            </a:pPr>
            <a:r>
              <a:rPr lang="sv-SE" sz="2800" dirty="0" smtClean="0">
                <a:solidFill>
                  <a:schemeClr val="tx1"/>
                </a:solidFill>
              </a:rPr>
              <a:t>Hemsida </a:t>
            </a:r>
            <a:r>
              <a:rPr lang="sv-SE" sz="2800" dirty="0">
                <a:solidFill>
                  <a:schemeClr val="tx1"/>
                </a:solidFill>
              </a:rPr>
              <a:t>för övergripande information om kommande åtgärder och tydlig information om hur synpunkter kan lämnas</a:t>
            </a:r>
            <a:endParaRPr lang="sv-SE" sz="2800" dirty="0" smtClean="0"/>
          </a:p>
          <a:p>
            <a:pPr marL="457200" indent="-457200">
              <a:buFont typeface="Arial" panose="020B0604020202020204" pitchFamily="34" charset="0"/>
              <a:buChar char="•"/>
            </a:pPr>
            <a:r>
              <a:rPr lang="sv-SE" sz="2800" dirty="0" smtClean="0"/>
              <a:t>Praktiska erfarenheter från medlemmarna</a:t>
            </a:r>
          </a:p>
          <a:p>
            <a:pPr marL="457200" indent="-457200">
              <a:buFont typeface="Arial" panose="020B0604020202020204" pitchFamily="34" charset="0"/>
              <a:buChar char="•"/>
            </a:pPr>
            <a:endParaRPr lang="sv-SE" sz="2800" dirty="0"/>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58</a:t>
            </a:fld>
            <a:endParaRPr lang="sv-SE"/>
          </a:p>
        </p:txBody>
      </p:sp>
      <p:sp>
        <p:nvSpPr>
          <p:cNvPr id="7" name="Rektangel 6"/>
          <p:cNvSpPr/>
          <p:nvPr/>
        </p:nvSpPr>
        <p:spPr>
          <a:xfrm>
            <a:off x="3507993" y="5778870"/>
            <a:ext cx="2416046"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74016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__Martin_privat\_MG_1968.JPG"/>
          <p:cNvPicPr>
            <a:picLocks noChangeAspect="1" noChangeArrowheads="1"/>
          </p:cNvPicPr>
          <p:nvPr/>
        </p:nvPicPr>
        <p:blipFill rotWithShape="1">
          <a:blip r:embed="rId2">
            <a:extLst>
              <a:ext uri="{28A0092B-C50C-407E-A947-70E740481C1C}">
                <a14:useLocalDpi xmlns:a14="http://schemas.microsoft.com/office/drawing/2010/main" val="0"/>
              </a:ext>
            </a:extLst>
          </a:blip>
          <a:srcRect t="10427" b="25538"/>
          <a:stretch/>
        </p:blipFill>
        <p:spPr bwMode="auto">
          <a:xfrm>
            <a:off x="0" y="0"/>
            <a:ext cx="9144000" cy="270892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685800" y="211460"/>
            <a:ext cx="7772400" cy="1143000"/>
          </a:xfrm>
        </p:spPr>
        <p:txBody>
          <a:bodyPr/>
          <a:lstStyle/>
          <a:p>
            <a:r>
              <a:rPr lang="sv-SE" sz="3200" dirty="0" smtClean="0"/>
              <a:t>Diskussionspunkt</a:t>
            </a:r>
            <a:r>
              <a:rPr lang="sv-SE" sz="5400" dirty="0" smtClean="0"/>
              <a:t> - Samråd</a:t>
            </a:r>
            <a:endParaRPr lang="sv-SE" sz="5400" dirty="0"/>
          </a:p>
        </p:txBody>
      </p:sp>
      <p:sp>
        <p:nvSpPr>
          <p:cNvPr id="3" name="Platshållare för innehåll 2"/>
          <p:cNvSpPr>
            <a:spLocks noGrp="1"/>
          </p:cNvSpPr>
          <p:nvPr>
            <p:ph idx="1"/>
          </p:nvPr>
        </p:nvSpPr>
        <p:spPr>
          <a:xfrm>
            <a:off x="685800" y="2852936"/>
            <a:ext cx="7772400" cy="3243064"/>
          </a:xfrm>
        </p:spPr>
        <p:txBody>
          <a:bodyPr/>
          <a:lstStyle/>
          <a:p>
            <a:r>
              <a:rPr lang="sv-SE" dirty="0" smtClean="0"/>
              <a:t>Hur har ni identifierat intressenter?</a:t>
            </a:r>
          </a:p>
          <a:p>
            <a:r>
              <a:rPr lang="sv-SE" dirty="0" smtClean="0"/>
              <a:t>Hur sköts kontakten? Brev, mail, telefon?</a:t>
            </a:r>
          </a:p>
          <a:p>
            <a:r>
              <a:rPr lang="sv-SE" dirty="0" smtClean="0"/>
              <a:t>Skillnad samrådsprotokoll / redogörelse?</a:t>
            </a:r>
          </a:p>
          <a:p>
            <a:r>
              <a:rPr lang="sv-SE" dirty="0" smtClean="0"/>
              <a:t>Har ni en ”skogsgrupp”</a:t>
            </a:r>
          </a:p>
          <a:p>
            <a:r>
              <a:rPr lang="sv-SE" dirty="0" smtClean="0"/>
              <a:t>Har ni information / kontakt på hemsida</a:t>
            </a:r>
          </a:p>
          <a:p>
            <a:r>
              <a:rPr lang="sv-SE" dirty="0" smtClean="0"/>
              <a:t>Erfarenhetsutbyte</a:t>
            </a:r>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7" y="6424613"/>
            <a:ext cx="215741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bildnummer 3"/>
          <p:cNvSpPr>
            <a:spLocks noGrp="1"/>
          </p:cNvSpPr>
          <p:nvPr>
            <p:ph type="sldNum" sz="quarter" idx="12"/>
          </p:nvPr>
        </p:nvSpPr>
        <p:spPr/>
        <p:txBody>
          <a:bodyPr/>
          <a:lstStyle/>
          <a:p>
            <a:fld id="{FC759AF5-4EA0-4AEC-820F-AADECD55E6F5}" type="slidenum">
              <a:rPr lang="sv-SE" smtClean="0"/>
              <a:pPr/>
              <a:t>59</a:t>
            </a:fld>
            <a:endParaRPr lang="sv-SE"/>
          </a:p>
        </p:txBody>
      </p:sp>
    </p:spTree>
    <p:extLst>
      <p:ext uri="{BB962C8B-B14F-4D97-AF65-F5344CB8AC3E}">
        <p14:creationId xmlns:p14="http://schemas.microsoft.com/office/powerpoint/2010/main" val="258131532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372200" y="404664"/>
            <a:ext cx="2771800" cy="648072"/>
          </a:xfrm>
        </p:spPr>
        <p:txBody>
          <a:bodyPr/>
          <a:lstStyle/>
          <a:p>
            <a:r>
              <a:rPr lang="sv-SE" dirty="0" smtClean="0"/>
              <a:t>Kurs-deltagare</a:t>
            </a:r>
            <a:endParaRPr lang="sv-SE" dirty="0"/>
          </a:p>
        </p:txBody>
      </p:sp>
      <p:sp>
        <p:nvSpPr>
          <p:cNvPr id="3" name="Platshållare för innehåll 2"/>
          <p:cNvSpPr>
            <a:spLocks noGrp="1"/>
          </p:cNvSpPr>
          <p:nvPr>
            <p:ph idx="1"/>
          </p:nvPr>
        </p:nvSpPr>
        <p:spPr>
          <a:xfrm>
            <a:off x="6876256" y="5229200"/>
            <a:ext cx="2265376" cy="936104"/>
          </a:xfrm>
        </p:spPr>
        <p:txBody>
          <a:bodyPr/>
          <a:lstStyle/>
          <a:p>
            <a:pPr marL="0" indent="0">
              <a:buNone/>
            </a:pPr>
            <a:r>
              <a:rPr lang="sv-SE" sz="2000" dirty="0" smtClean="0"/>
              <a:t>Martin Persson	          (Gruppledare)	</a:t>
            </a:r>
          </a:p>
          <a:p>
            <a:pPr marL="0" indent="0">
              <a:buNone/>
            </a:pPr>
            <a:endParaRPr lang="sv-SE" sz="2000" dirty="0" smtClean="0"/>
          </a:p>
        </p:txBody>
      </p:sp>
      <p:pic>
        <p:nvPicPr>
          <p:cNvPr id="5"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bildnummer 3"/>
          <p:cNvSpPr>
            <a:spLocks noGrp="1"/>
          </p:cNvSpPr>
          <p:nvPr>
            <p:ph type="sldNum" sz="quarter" idx="12"/>
          </p:nvPr>
        </p:nvSpPr>
        <p:spPr/>
        <p:txBody>
          <a:bodyPr/>
          <a:lstStyle/>
          <a:p>
            <a:fld id="{FC759AF5-4EA0-4AEC-820F-AADECD55E6F5}" type="slidenum">
              <a:rPr lang="sv-SE" smtClean="0"/>
              <a:pPr/>
              <a:t>6</a:t>
            </a:fld>
            <a:endParaRPr lang="sv-SE"/>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045" y="2661906"/>
            <a:ext cx="6062401" cy="374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undad rektangulär 5"/>
          <p:cNvSpPr/>
          <p:nvPr/>
        </p:nvSpPr>
        <p:spPr bwMode="auto">
          <a:xfrm>
            <a:off x="830045" y="1052736"/>
            <a:ext cx="5544616" cy="864096"/>
          </a:xfrm>
          <a:prstGeom prst="wedgeRoundRectCallout">
            <a:avLst>
              <a:gd name="adj1" fmla="val 23019"/>
              <a:gd name="adj2" fmla="val 243400"/>
              <a:gd name="adj3" fmla="val 16667"/>
            </a:avLst>
          </a:prstGeom>
          <a:ln>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sv-SE" sz="4000" dirty="0">
                <a:solidFill>
                  <a:schemeClr val="tx1"/>
                </a:solidFill>
              </a:rPr>
              <a:t>Vilka är på plats idag?</a:t>
            </a:r>
          </a:p>
        </p:txBody>
      </p:sp>
    </p:spTree>
    <p:extLst>
      <p:ext uri="{BB962C8B-B14F-4D97-AF65-F5344CB8AC3E}">
        <p14:creationId xmlns:p14="http://schemas.microsoft.com/office/powerpoint/2010/main" val="3774210896"/>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observationer FSC 6.7.1</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280076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3600" dirty="0" smtClean="0"/>
              <a:t>Kemikaliehantering</a:t>
            </a:r>
            <a:r>
              <a:rPr lang="sv-SE" sz="2800" dirty="0" smtClean="0"/>
              <a:t/>
            </a:r>
            <a:br>
              <a:rPr lang="sv-SE" sz="2800" dirty="0" smtClean="0"/>
            </a:br>
            <a:r>
              <a:rPr lang="sv-SE" sz="2800" dirty="0" smtClean="0"/>
              <a:t/>
            </a:r>
            <a:br>
              <a:rPr lang="sv-SE" sz="2800" dirty="0" smtClean="0"/>
            </a:br>
            <a:r>
              <a:rPr lang="sv-SE" sz="2800" dirty="0" smtClean="0"/>
              <a:t>Det </a:t>
            </a:r>
            <a:r>
              <a:rPr lang="sv-SE" sz="2800" dirty="0"/>
              <a:t>var inte klart under revisionen om gruppmedlemmarna har rutiner som medför lagenlig och miljövänlig hantering av kemikalier, drivmedel, </a:t>
            </a:r>
            <a:r>
              <a:rPr lang="sv-SE" sz="2800" dirty="0" smtClean="0"/>
              <a:t>oljor </a:t>
            </a:r>
            <a:r>
              <a:rPr lang="sv-SE" sz="2800" dirty="0"/>
              <a:t>och icke-organiskt avfall. </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60</a:t>
            </a:fld>
            <a:endParaRPr lang="sv-SE" dirty="0"/>
          </a:p>
        </p:txBody>
      </p:sp>
    </p:spTree>
    <p:extLst>
      <p:ext uri="{BB962C8B-B14F-4D97-AF65-F5344CB8AC3E}">
        <p14:creationId xmlns:p14="http://schemas.microsoft.com/office/powerpoint/2010/main" val="1036599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observationer FSC 6.7.1</a:t>
            </a:r>
            <a:br>
              <a:rPr lang="sv-SE" dirty="0" smtClean="0"/>
            </a:b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Finns rutin för hantering av kemikalier i egen verksamhet</a:t>
            </a:r>
          </a:p>
          <a:p>
            <a:pPr marL="457200" indent="-457200">
              <a:buFont typeface="Arial" panose="020B0604020202020204" pitchFamily="34" charset="0"/>
              <a:buChar char="•"/>
            </a:pPr>
            <a:r>
              <a:rPr lang="sv-SE" sz="2800" dirty="0" smtClean="0"/>
              <a:t>Hur ser ramavtalet ut med entreprenörer?</a:t>
            </a:r>
          </a:p>
          <a:p>
            <a:pPr marL="457200" indent="-457200">
              <a:buFont typeface="Arial" panose="020B0604020202020204" pitchFamily="34" charset="0"/>
              <a:buChar char="•"/>
            </a:pPr>
            <a:r>
              <a:rPr lang="sv-SE" sz="2800" dirty="0" smtClean="0"/>
              <a:t>Vad står i skötselinstruktionen?</a:t>
            </a:r>
          </a:p>
          <a:p>
            <a:pPr marL="457200" lvl="0" indent="-457200">
              <a:buFont typeface="Arial" panose="020B0604020202020204" pitchFamily="34" charset="0"/>
              <a:buChar char="•"/>
            </a:pPr>
            <a:r>
              <a:rPr lang="sv-SE" sz="2800" dirty="0" smtClean="0"/>
              <a:t>Be entreprenörer visa </a:t>
            </a:r>
            <a:r>
              <a:rPr lang="sv-SE" sz="2800" dirty="0"/>
              <a:t>upp kvitton på att de lämnat in t.ex. </a:t>
            </a:r>
            <a:r>
              <a:rPr lang="sv-SE" sz="2800" dirty="0" smtClean="0"/>
              <a:t>spillolja.</a:t>
            </a:r>
          </a:p>
          <a:p>
            <a:pPr marL="457200" lvl="0" indent="-457200">
              <a:buFont typeface="Arial" panose="020B0604020202020204" pitchFamily="34" charset="0"/>
              <a:buChar char="•"/>
            </a:pPr>
            <a:r>
              <a:rPr lang="sv-SE" sz="2800" dirty="0" smtClean="0"/>
              <a:t>Tipsa </a:t>
            </a:r>
            <a:r>
              <a:rPr lang="sv-SE" sz="2800" dirty="0"/>
              <a:t>om vilka deponiställen som finns och ni får se inlämningskvitton därifrån!</a:t>
            </a:r>
          </a:p>
          <a:p>
            <a:pPr marL="457200" indent="-457200">
              <a:buFont typeface="Arial" panose="020B0604020202020204" pitchFamily="34" charset="0"/>
              <a:buChar char="•"/>
            </a:pPr>
            <a:endParaRPr lang="sv-SE" sz="2800" dirty="0" smtClean="0"/>
          </a:p>
          <a:p>
            <a:pPr marL="457200" indent="-457200">
              <a:buFont typeface="Arial" panose="020B0604020202020204" pitchFamily="34" charset="0"/>
              <a:buChar char="•"/>
            </a:pPr>
            <a:endParaRPr lang="sv-SE" sz="2800" dirty="0"/>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61</a:t>
            </a:fld>
            <a:endParaRPr lang="sv-SE"/>
          </a:p>
        </p:txBody>
      </p:sp>
      <p:sp>
        <p:nvSpPr>
          <p:cNvPr id="7" name="Rektangel 6"/>
          <p:cNvSpPr/>
          <p:nvPr/>
        </p:nvSpPr>
        <p:spPr>
          <a:xfrm>
            <a:off x="3507993" y="5778870"/>
            <a:ext cx="2416046"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74712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observationer FSC bilaga 3A och 3B</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35394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a:t>Det var inte klart under revisionen om alla gruppmedlemmar har plandokumentationen enligt bilaga 3A och 3B. </a:t>
            </a:r>
            <a:r>
              <a:rPr lang="sv-SE" sz="2800" dirty="0" smtClean="0"/>
              <a:t/>
            </a:r>
            <a:br>
              <a:rPr lang="sv-SE" sz="2800" dirty="0" smtClean="0"/>
            </a:br>
            <a:endParaRPr lang="sv-SE" sz="2800" dirty="0" smtClean="0"/>
          </a:p>
          <a:p>
            <a:pPr marL="457200" indent="-457200">
              <a:buFont typeface="Arial" panose="020B0604020202020204" pitchFamily="34" charset="0"/>
              <a:buChar char="•"/>
            </a:pPr>
            <a:r>
              <a:rPr lang="sv-SE" sz="2800" dirty="0" smtClean="0"/>
              <a:t>Det </a:t>
            </a:r>
            <a:r>
              <a:rPr lang="sv-SE" sz="2800" dirty="0"/>
              <a:t>var inte klart under revisionen om gruppledaren kontrollerar den dokumentation som krävs enligt bilaga 3A och 3B hos gruppmedlemmarna vid upptag och interna revisioner.</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62</a:t>
            </a:fld>
            <a:endParaRPr lang="sv-SE" dirty="0"/>
          </a:p>
        </p:txBody>
      </p:sp>
    </p:spTree>
    <p:extLst>
      <p:ext uri="{BB962C8B-B14F-4D97-AF65-F5344CB8AC3E}">
        <p14:creationId xmlns:p14="http://schemas.microsoft.com/office/powerpoint/2010/main" val="1278691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t>
            </a:r>
            <a:r>
              <a:rPr lang="sv-SE" dirty="0"/>
              <a:t>observationer FSC bilaga 3A och </a:t>
            </a:r>
            <a:r>
              <a:rPr lang="sv-SE" dirty="0" smtClean="0"/>
              <a:t>3B 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916832"/>
            <a:ext cx="8064896"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Gruppledaren uppvisar internrevisioner där det framgår att bilaga 3A och 3B beaktats, samma gäller när nya medlemmar ansluts.</a:t>
            </a:r>
          </a:p>
          <a:p>
            <a:pPr marL="457200" indent="-457200">
              <a:buFont typeface="Arial" panose="020B0604020202020204" pitchFamily="34" charset="0"/>
              <a:buChar char="•"/>
            </a:pPr>
            <a:r>
              <a:rPr lang="sv-SE" sz="2800" dirty="0" smtClean="0"/>
              <a:t>I samband med årsuppföljningen kan viktiga punkter tas upp via ”enkel” krysslista.</a:t>
            </a:r>
          </a:p>
          <a:p>
            <a:pPr marL="457200" indent="-457200">
              <a:buFont typeface="Arial" panose="020B0604020202020204" pitchFamily="34" charset="0"/>
              <a:buChar char="•"/>
            </a:pPr>
            <a:r>
              <a:rPr lang="sv-SE" sz="2800" dirty="0" smtClean="0"/>
              <a:t>Titta på bilagan via hemsidans länk</a:t>
            </a:r>
            <a:r>
              <a:rPr lang="sv-SE" sz="2800" dirty="0"/>
              <a:t>!</a:t>
            </a:r>
            <a:br>
              <a:rPr lang="sv-SE" sz="2800" dirty="0"/>
            </a:br>
            <a:r>
              <a:rPr lang="sv-SE" sz="2800" dirty="0">
                <a:hlinkClick r:id="rId3"/>
              </a:rPr>
              <a:t>http://</a:t>
            </a:r>
            <a:r>
              <a:rPr lang="sv-SE" sz="2800" dirty="0" smtClean="0">
                <a:hlinkClick r:id="rId3"/>
              </a:rPr>
              <a:t>grontparaply.se/medlemigp/index.html</a:t>
            </a:r>
            <a:r>
              <a:rPr lang="sv-SE" sz="2800" dirty="0" smtClean="0"/>
              <a:t/>
            </a:r>
            <a:br>
              <a:rPr lang="sv-SE" sz="2800" dirty="0" smtClean="0"/>
            </a:br>
            <a:endParaRPr lang="sv-SE" sz="2800" dirty="0" smtClean="0"/>
          </a:p>
          <a:p>
            <a:pPr marL="457200" indent="-457200">
              <a:buFont typeface="Arial" panose="020B0604020202020204" pitchFamily="34" charset="0"/>
              <a:buChar char="•"/>
            </a:pPr>
            <a:endParaRPr lang="sv-SE" sz="2800" dirty="0"/>
          </a:p>
        </p:txBody>
      </p:sp>
      <p:pic>
        <p:nvPicPr>
          <p:cNvPr id="6" name="Picture 4" descr="C:\Users\dc112\AppData\Local\Microsoft\Windows\Temporary Internet Files\Content.IE5\C36Q0A68\observation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63</a:t>
            </a:fld>
            <a:endParaRPr lang="sv-SE"/>
          </a:p>
        </p:txBody>
      </p:sp>
      <p:sp>
        <p:nvSpPr>
          <p:cNvPr id="7" name="Rektangel 6"/>
          <p:cNvSpPr/>
          <p:nvPr/>
        </p:nvSpPr>
        <p:spPr>
          <a:xfrm>
            <a:off x="3507993" y="5778870"/>
            <a:ext cx="2416046" cy="923330"/>
          </a:xfrm>
          <a:prstGeom prst="rect">
            <a:avLst/>
          </a:prstGeom>
          <a:noFill/>
        </p:spPr>
        <p:txBody>
          <a:bodyPr wrap="none" lIns="91440" tIns="45720" rIns="91440" bIns="45720">
            <a:spAutoFit/>
          </a:bodyPr>
          <a:lstStyle/>
          <a:p>
            <a:pPr algn="ctr"/>
            <a:r>
              <a:rPr lang="sv-SE"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31373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observationer </a:t>
            </a:r>
            <a:br>
              <a:rPr lang="sv-SE" dirty="0" smtClean="0"/>
            </a:br>
            <a:r>
              <a:rPr lang="sv-SE" dirty="0" smtClean="0"/>
              <a:t>FSC 8.2.d.4 och 8.5.1</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2060848"/>
            <a:ext cx="8064896" cy="32316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3600" dirty="0" smtClean="0"/>
              <a:t>Beakta och följ upp sociala effekter</a:t>
            </a:r>
            <a:r>
              <a:rPr lang="sv-SE" sz="2800" dirty="0" smtClean="0"/>
              <a:t/>
            </a:r>
            <a:br>
              <a:rPr lang="sv-SE" sz="2800" dirty="0" smtClean="0"/>
            </a:br>
            <a:r>
              <a:rPr lang="sv-SE" sz="2800" dirty="0" smtClean="0"/>
              <a:t/>
            </a:r>
            <a:br>
              <a:rPr lang="sv-SE" sz="2800" dirty="0" smtClean="0"/>
            </a:br>
            <a:r>
              <a:rPr lang="sv-SE" sz="2800" dirty="0" smtClean="0"/>
              <a:t>Det </a:t>
            </a:r>
            <a:r>
              <a:rPr lang="sv-SE" sz="2800" dirty="0"/>
              <a:t>var inte klart under revisionen och i årsrapporten om gruppmedlemmarna beaktar och vid behov följer upp sociala effekter av skogsbruket utifrån erhållen information genom tillämpning av indikatorer 4.2.1, 4.4.1, 4.4.2.</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64</a:t>
            </a:fld>
            <a:endParaRPr lang="sv-SE" dirty="0"/>
          </a:p>
        </p:txBody>
      </p:sp>
    </p:spTree>
    <p:extLst>
      <p:ext uri="{BB962C8B-B14F-4D97-AF65-F5344CB8AC3E}">
        <p14:creationId xmlns:p14="http://schemas.microsoft.com/office/powerpoint/2010/main" val="1759637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dirty="0" smtClean="0"/>
              <a:t>Årets </a:t>
            </a:r>
            <a:r>
              <a:rPr lang="sv-SE" dirty="0"/>
              <a:t>observationer </a:t>
            </a:r>
            <a:r>
              <a:rPr lang="sv-SE" dirty="0" smtClean="0"/>
              <a:t/>
            </a:r>
            <a:br>
              <a:rPr lang="sv-SE" dirty="0" smtClean="0"/>
            </a:br>
            <a:r>
              <a:rPr lang="sv-SE" dirty="0" smtClean="0"/>
              <a:t>FSC </a:t>
            </a:r>
            <a:r>
              <a:rPr lang="sv-SE" dirty="0"/>
              <a:t>8.2.d.4 och 8.5.1 </a:t>
            </a:r>
            <a:r>
              <a:rPr lang="sv-SE" dirty="0" smtClean="0"/>
              <a:t>lösningen:</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700253" y="2204864"/>
            <a:ext cx="8064896"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57200" indent="-457200">
              <a:buFont typeface="Arial" panose="020B0604020202020204" pitchFamily="34" charset="0"/>
              <a:buChar char="•"/>
            </a:pPr>
            <a:r>
              <a:rPr lang="sv-SE" sz="2800" dirty="0" smtClean="0"/>
              <a:t>Gruppledaren tydliggör frågeställning i samband med årsuppföljningen:</a:t>
            </a:r>
          </a:p>
          <a:p>
            <a:pPr marL="457200" indent="-457200">
              <a:buFont typeface="Arial" panose="020B0604020202020204" pitchFamily="34" charset="0"/>
              <a:buChar char="•"/>
            </a:pPr>
            <a:endParaRPr lang="sv-SE" sz="2800" dirty="0"/>
          </a:p>
          <a:p>
            <a:pPr marL="457200" indent="-457200">
              <a:buFont typeface="Arial" panose="020B0604020202020204" pitchFamily="34" charset="0"/>
              <a:buChar char="•"/>
            </a:pPr>
            <a:endParaRPr lang="sv-SE" sz="2800" dirty="0" smtClean="0"/>
          </a:p>
          <a:p>
            <a:pPr marL="457200" indent="-457200">
              <a:buFont typeface="Arial" panose="020B0604020202020204" pitchFamily="34" charset="0"/>
              <a:buChar char="•"/>
            </a:pPr>
            <a:endParaRPr lang="sv-SE" sz="2800" dirty="0"/>
          </a:p>
          <a:p>
            <a:pPr marL="457200" indent="-457200">
              <a:buFont typeface="Arial" panose="020B0604020202020204" pitchFamily="34" charset="0"/>
              <a:buChar char="•"/>
            </a:pPr>
            <a:endParaRPr lang="sv-SE" sz="2800" dirty="0" smtClean="0"/>
          </a:p>
          <a:p>
            <a:pPr marL="457200" indent="-457200">
              <a:buFont typeface="Arial" panose="020B0604020202020204" pitchFamily="34" charset="0"/>
              <a:buChar char="•"/>
            </a:pPr>
            <a:endParaRPr lang="sv-SE" sz="2800" dirty="0"/>
          </a:p>
          <a:p>
            <a:pPr marL="457200" indent="-457200">
              <a:buFont typeface="Arial" panose="020B0604020202020204" pitchFamily="34" charset="0"/>
              <a:buChar char="•"/>
            </a:pPr>
            <a:endParaRPr lang="sv-SE" sz="2800" dirty="0" smtClean="0"/>
          </a:p>
          <a:p>
            <a:pPr marL="457200" indent="-457200">
              <a:buFont typeface="Arial" panose="020B0604020202020204" pitchFamily="34" charset="0"/>
              <a:buChar char="•"/>
            </a:pPr>
            <a:endParaRPr lang="sv-SE" sz="2800" dirty="0" smtClean="0"/>
          </a:p>
        </p:txBody>
      </p:sp>
      <p:pic>
        <p:nvPicPr>
          <p:cNvPr id="6" name="Picture 4" descr="C:\Users\dc112\AppData\Local\Microsoft\Windows\Temporary Internet Files\Content.IE5\C36Q0A68\observation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958923"/>
            <a:ext cx="611560" cy="903335"/>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65</a:t>
            </a:fld>
            <a:endParaRPr lang="sv-SE"/>
          </a:p>
        </p:txBody>
      </p:sp>
      <p:sp>
        <p:nvSpPr>
          <p:cNvPr id="7" name="Rektangel 6"/>
          <p:cNvSpPr/>
          <p:nvPr/>
        </p:nvSpPr>
        <p:spPr>
          <a:xfrm>
            <a:off x="4355976" y="6150114"/>
            <a:ext cx="2628230" cy="707886"/>
          </a:xfrm>
          <a:prstGeom prst="rect">
            <a:avLst/>
          </a:prstGeom>
          <a:noFill/>
        </p:spPr>
        <p:txBody>
          <a:bodyPr wrap="square" lIns="91440" tIns="45720" rIns="91440" bIns="45720">
            <a:spAutoFit/>
          </a:bodyPr>
          <a:lstStyle/>
          <a:p>
            <a:pPr algn="ctr"/>
            <a:r>
              <a:rPr lang="sv-SE" sz="4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Öppen!</a:t>
            </a:r>
            <a:endParaRPr lang="sv-SE"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graphicFrame>
        <p:nvGraphicFramePr>
          <p:cNvPr id="8" name="Tabell 7"/>
          <p:cNvGraphicFramePr>
            <a:graphicFrameLocks noGrp="1"/>
          </p:cNvGraphicFramePr>
          <p:nvPr>
            <p:extLst>
              <p:ext uri="{D42A27DB-BD31-4B8C-83A1-F6EECF244321}">
                <p14:modId xmlns:p14="http://schemas.microsoft.com/office/powerpoint/2010/main" val="3587376696"/>
              </p:ext>
            </p:extLst>
          </p:nvPr>
        </p:nvGraphicFramePr>
        <p:xfrm>
          <a:off x="700253" y="3356992"/>
          <a:ext cx="8064896" cy="2838422"/>
        </p:xfrm>
        <a:graphic>
          <a:graphicData uri="http://schemas.openxmlformats.org/drawingml/2006/table">
            <a:tbl>
              <a:tblPr/>
              <a:tblGrid>
                <a:gridCol w="848936"/>
                <a:gridCol w="7215960"/>
              </a:tblGrid>
              <a:tr h="802375">
                <a:tc>
                  <a:txBody>
                    <a:bodyPr/>
                    <a:lstStyle/>
                    <a:p>
                      <a:pPr algn="l" fontAlgn="t"/>
                      <a:r>
                        <a:rPr lang="sv-SE" sz="1800" b="0" i="0" u="none" strike="noStrike" dirty="0">
                          <a:solidFill>
                            <a:srgbClr val="000000"/>
                          </a:solidFill>
                          <a:effectLst/>
                          <a:latin typeface="Franklin Gothic Book"/>
                        </a:rPr>
                        <a:t>4.2.1S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800" b="0" i="0" u="none" strike="noStrike">
                          <a:solidFill>
                            <a:srgbClr val="000000"/>
                          </a:solidFill>
                          <a:effectLst/>
                          <a:latin typeface="Franklin Gothic Book"/>
                        </a:rPr>
                        <a:t>Skogbrukare ska ansvara för att de anställda har en god arbetsmiljö för förebyggande av fysisk, mental och social ohälsa.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3562">
                <a:tc>
                  <a:txBody>
                    <a:bodyPr/>
                    <a:lstStyle/>
                    <a:p>
                      <a:pPr algn="l" fontAlgn="t"/>
                      <a:r>
                        <a:rPr lang="sv-SE" sz="1800" b="0" i="0" u="none" strike="noStrike">
                          <a:solidFill>
                            <a:srgbClr val="000000"/>
                          </a:solidFill>
                          <a:effectLst/>
                          <a:latin typeface="Franklin Gothic Book"/>
                        </a:rPr>
                        <a:t>4.4.1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800" b="0" i="0" u="none" strike="noStrike">
                          <a:solidFill>
                            <a:srgbClr val="000000"/>
                          </a:solidFill>
                          <a:effectLst/>
                          <a:latin typeface="Franklin Gothic Book"/>
                        </a:rPr>
                        <a:t>Skogsbrukare ska tillse att information om rutiner och hur man erhåller information angående planerade skogsbruksåtgärder finns tillgänglig för direkt påverkade individer och grupper. Rutiner ska anpassas till organisationens storlek och den skogliga verksamhetens omfattning.</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02375">
                <a:tc>
                  <a:txBody>
                    <a:bodyPr/>
                    <a:lstStyle/>
                    <a:p>
                      <a:pPr algn="l" fontAlgn="t"/>
                      <a:r>
                        <a:rPr lang="sv-SE" sz="1800" b="0" i="0" u="none" strike="noStrike">
                          <a:solidFill>
                            <a:srgbClr val="000000"/>
                          </a:solidFill>
                          <a:effectLst/>
                          <a:latin typeface="Franklin Gothic Book"/>
                        </a:rPr>
                        <a:t>4.4.2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v-SE" sz="1800" b="0" i="0" u="none" strike="noStrike" dirty="0">
                          <a:solidFill>
                            <a:srgbClr val="000000"/>
                          </a:solidFill>
                          <a:effectLst/>
                          <a:latin typeface="Franklin Gothic Book"/>
                        </a:rPr>
                        <a:t>Skogsbrukare ska tillämpa ett systematiskt arbetssätt för att hantera synpunkter på skogsbruket. Rutinerna ska anpassas till storleken på skogsbrukares innehav.</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48038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dc112\AppData\Local\Microsoft\Windows\Temporary Internet Files\Content.IE5\C36Q0A68\observation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6" y="5733256"/>
            <a:ext cx="761454" cy="1124744"/>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p:txBody>
          <a:bodyPr/>
          <a:lstStyle/>
          <a:p>
            <a:r>
              <a:rPr lang="sv-SE" dirty="0" smtClean="0"/>
              <a:t>Medlemsstatus avvikelser</a:t>
            </a:r>
            <a:endParaRPr lang="sv-SE" dirty="0"/>
          </a:p>
        </p:txBody>
      </p:sp>
      <p:pic>
        <p:nvPicPr>
          <p:cNvPr id="4" name="Picture 2" descr="\\k45001\DataK\df121\Grönt Paraply\Nya loggan\Grönt paraply-logga_Y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66</a:t>
            </a:fld>
            <a:endParaRPr lang="sv-SE" dirty="0"/>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922"/>
          <a:stretch/>
        </p:blipFill>
        <p:spPr bwMode="auto">
          <a:xfrm>
            <a:off x="1688664" y="1916832"/>
            <a:ext cx="7455336"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077" r="80166"/>
          <a:stretch/>
        </p:blipFill>
        <p:spPr bwMode="auto">
          <a:xfrm>
            <a:off x="0" y="1916830"/>
            <a:ext cx="1726890" cy="208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ktangel med rundade hörn 2"/>
          <p:cNvSpPr/>
          <p:nvPr/>
        </p:nvSpPr>
        <p:spPr bwMode="auto">
          <a:xfrm>
            <a:off x="3779912" y="1787963"/>
            <a:ext cx="288032" cy="2448272"/>
          </a:xfrm>
          <a:prstGeom prst="roundRect">
            <a:avLst/>
          </a:prstGeom>
          <a:noFill/>
          <a:ln w="38100" cap="flat" cmpd="sng" algn="ctr">
            <a:solidFill>
              <a:schemeClr val="accent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Times New Roman" pitchFamily="18" charset="0"/>
            </a:endParaRPr>
          </a:p>
        </p:txBody>
      </p:sp>
      <p:sp>
        <p:nvSpPr>
          <p:cNvPr id="10" name="Rektangel med rundade hörn 9"/>
          <p:cNvSpPr/>
          <p:nvPr/>
        </p:nvSpPr>
        <p:spPr bwMode="auto">
          <a:xfrm>
            <a:off x="35137" y="2325349"/>
            <a:ext cx="9108863" cy="239555"/>
          </a:xfrm>
          <a:prstGeom prst="roundRect">
            <a:avLst/>
          </a:prstGeom>
          <a:noFill/>
          <a:ln w="38100" cap="flat" cmpd="sng" algn="ctr">
            <a:solidFill>
              <a:schemeClr val="accent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80442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Årets revisionsvecka</a:t>
            </a:r>
            <a:endParaRPr lang="sv-SE" dirty="0"/>
          </a:p>
        </p:txBody>
      </p:sp>
      <p:sp>
        <p:nvSpPr>
          <p:cNvPr id="3" name="Platshållare för innehåll 2"/>
          <p:cNvSpPr>
            <a:spLocks noGrp="1"/>
          </p:cNvSpPr>
          <p:nvPr>
            <p:ph idx="1"/>
          </p:nvPr>
        </p:nvSpPr>
        <p:spPr>
          <a:xfrm>
            <a:off x="1547664" y="1981199"/>
            <a:ext cx="7272808" cy="4643391"/>
          </a:xfrm>
        </p:spPr>
        <p:txBody>
          <a:bodyPr/>
          <a:lstStyle/>
          <a:p>
            <a:r>
              <a:rPr lang="sv-SE" sz="2800" dirty="0" smtClean="0"/>
              <a:t>Genomgång av fjolårets och årets avvikelser</a:t>
            </a:r>
          </a:p>
          <a:p>
            <a:r>
              <a:rPr lang="sv-SE" sz="2800" dirty="0" smtClean="0">
                <a:solidFill>
                  <a:schemeClr val="tx1"/>
                </a:solidFill>
              </a:rPr>
              <a:t>Reflektioner från medlemmar som reviderades</a:t>
            </a:r>
          </a:p>
          <a:p>
            <a:r>
              <a:rPr lang="sv-SE" sz="2800" dirty="0" smtClean="0"/>
              <a:t>Kan vi förbereda oss bättre?</a:t>
            </a:r>
            <a:endParaRPr lang="sv-SE" sz="2800" dirty="0" smtClean="0">
              <a:solidFill>
                <a:schemeClr val="tx1"/>
              </a:solidFill>
            </a:endParaRPr>
          </a:p>
          <a:p>
            <a:endParaRPr lang="sv-SE" sz="28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6" name="Höger 5"/>
          <p:cNvSpPr/>
          <p:nvPr/>
        </p:nvSpPr>
        <p:spPr bwMode="auto">
          <a:xfrm>
            <a:off x="107504" y="2708920"/>
            <a:ext cx="1475656" cy="64807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Times New Roman" pitchFamily="18" charset="0"/>
            </a:endParaRPr>
          </a:p>
        </p:txBody>
      </p:sp>
      <p:sp>
        <p:nvSpPr>
          <p:cNvPr id="7" name="Platshållare för bildnummer 6"/>
          <p:cNvSpPr>
            <a:spLocks noGrp="1"/>
          </p:cNvSpPr>
          <p:nvPr>
            <p:ph type="sldNum" sz="quarter" idx="12"/>
          </p:nvPr>
        </p:nvSpPr>
        <p:spPr/>
        <p:txBody>
          <a:bodyPr/>
          <a:lstStyle/>
          <a:p>
            <a:fld id="{FC759AF5-4EA0-4AEC-820F-AADECD55E6F5}" type="slidenum">
              <a:rPr lang="sv-SE" smtClean="0"/>
              <a:pPr/>
              <a:t>67</a:t>
            </a:fld>
            <a:endParaRPr lang="sv-SE"/>
          </a:p>
        </p:txBody>
      </p:sp>
    </p:spTree>
    <p:extLst>
      <p:ext uri="{BB962C8B-B14F-4D97-AF65-F5344CB8AC3E}">
        <p14:creationId xmlns:p14="http://schemas.microsoft.com/office/powerpoint/2010/main" val="1593614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496944" cy="1143000"/>
          </a:xfrm>
        </p:spPr>
        <p:txBody>
          <a:bodyPr/>
          <a:lstStyle/>
          <a:p>
            <a:r>
              <a:rPr lang="sv-SE" sz="2800" dirty="0"/>
              <a:t>Följande generella åtgärder har gjorts för att minska antalet observationer och avvikelser hos medlemmar:</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83568" y="1772816"/>
            <a:ext cx="8064896"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342900" lvl="0" indent="-342900">
              <a:buFont typeface="Arial" panose="020B0604020202020204" pitchFamily="34" charset="0"/>
              <a:buChar char="•"/>
            </a:pPr>
            <a:r>
              <a:rPr lang="sv-SE" sz="2000" dirty="0"/>
              <a:t>Stor förbättring av blankett 403 </a:t>
            </a:r>
            <a:r>
              <a:rPr lang="sv-SE" sz="2000" b="1" dirty="0"/>
              <a:t>Traktdirektiv och uppföljningsblankett</a:t>
            </a:r>
          </a:p>
          <a:p>
            <a:pPr marL="342900" lvl="0" indent="-342900">
              <a:buFont typeface="Arial" panose="020B0604020202020204" pitchFamily="34" charset="0"/>
              <a:buChar char="•"/>
            </a:pPr>
            <a:r>
              <a:rPr lang="sv-SE" sz="2000" dirty="0"/>
              <a:t>Uppdaterad 402 </a:t>
            </a:r>
            <a:r>
              <a:rPr lang="sv-SE" sz="2000" b="1" dirty="0"/>
              <a:t>Skötselinstruktion</a:t>
            </a:r>
            <a:r>
              <a:rPr lang="sv-SE" sz="2000" dirty="0"/>
              <a:t> där betydligt fler ämnen lagts in plus att hänvisning alltid finns till både FSC och PEFC</a:t>
            </a:r>
          </a:p>
          <a:p>
            <a:pPr marL="342900" lvl="0" indent="-342900">
              <a:buFont typeface="Arial" panose="020B0604020202020204" pitchFamily="34" charset="0"/>
              <a:buChar char="•"/>
            </a:pPr>
            <a:r>
              <a:rPr lang="sv-SE" sz="2000" dirty="0"/>
              <a:t>Förbättrad mall 404 </a:t>
            </a:r>
            <a:r>
              <a:rPr lang="sv-SE" sz="2000" b="1" dirty="0"/>
              <a:t>Ramavtal mellan skogsägare och skogsentreprenör</a:t>
            </a:r>
          </a:p>
          <a:p>
            <a:pPr marL="342900" lvl="0" indent="-342900">
              <a:buFont typeface="Arial" panose="020B0604020202020204" pitchFamily="34" charset="0"/>
              <a:buChar char="•"/>
            </a:pPr>
            <a:r>
              <a:rPr lang="sv-SE" sz="2000" dirty="0"/>
              <a:t>Uppdatering av </a:t>
            </a:r>
            <a:r>
              <a:rPr lang="sv-SE" sz="2000" b="1" dirty="0"/>
              <a:t>hemsidan</a:t>
            </a:r>
            <a:r>
              <a:rPr lang="sv-SE" sz="2000" dirty="0"/>
              <a:t>, dels med länkar till relevanta webbtjänster (Regelrätt, </a:t>
            </a:r>
            <a:r>
              <a:rPr lang="sv-SE" sz="2000" dirty="0" err="1"/>
              <a:t>Fornsök</a:t>
            </a:r>
            <a:r>
              <a:rPr lang="sv-SE" sz="2000" dirty="0"/>
              <a:t>, Skyddad natur m.fl.) och dels med alla medlemsdokument (Traktdirektiv, Skötselinstruktion m.fl.).</a:t>
            </a:r>
          </a:p>
          <a:p>
            <a:pPr marL="342900" lvl="0" indent="-342900">
              <a:buFont typeface="Arial" panose="020B0604020202020204" pitchFamily="34" charset="0"/>
              <a:buChar char="•"/>
            </a:pPr>
            <a:r>
              <a:rPr lang="sv-SE" sz="2000" dirty="0"/>
              <a:t>Mål att under 2016 genomföra </a:t>
            </a:r>
            <a:r>
              <a:rPr lang="sv-SE" sz="2000" b="1" dirty="0"/>
              <a:t>fler internrevisioner</a:t>
            </a:r>
            <a:r>
              <a:rPr lang="sv-SE" sz="2000" dirty="0"/>
              <a:t> än vad lägsta nivån kräver</a:t>
            </a:r>
          </a:p>
          <a:p>
            <a:pPr marL="342900" indent="-342900">
              <a:buFont typeface="Arial" panose="020B0604020202020204" pitchFamily="34" charset="0"/>
              <a:buChar char="•"/>
            </a:pPr>
            <a:r>
              <a:rPr lang="sv-SE" sz="2000" dirty="0"/>
              <a:t>Fortsätta dialogen med utvecklarna av skogsbruksplanesystemet </a:t>
            </a:r>
            <a:r>
              <a:rPr lang="sv-SE" sz="2000" b="1" dirty="0"/>
              <a:t>pcSKOG</a:t>
            </a:r>
            <a:r>
              <a:rPr lang="sv-SE" sz="2000" dirty="0"/>
              <a:t> för att ännu bättre kunna stödja certifierat skogsbruk</a:t>
            </a:r>
          </a:p>
        </p:txBody>
      </p:sp>
      <p:pic>
        <p:nvPicPr>
          <p:cNvPr id="6" name="Picture 4" descr="C:\Users\dc112\AppData\Local\Microsoft\Windows\Temporary Internet Files\Content.IE5\C36Q0A68\observation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199"/>
            <a:ext cx="1105585" cy="163305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68</a:t>
            </a:fld>
            <a:endParaRPr lang="sv-SE"/>
          </a:p>
        </p:txBody>
      </p:sp>
    </p:spTree>
    <p:extLst>
      <p:ext uri="{BB962C8B-B14F-4D97-AF65-F5344CB8AC3E}">
        <p14:creationId xmlns:p14="http://schemas.microsoft.com/office/powerpoint/2010/main" val="3671254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Internrevision</a:t>
            </a:r>
            <a:endParaRPr lang="sv-SE" dirty="0"/>
          </a:p>
        </p:txBody>
      </p:sp>
      <p:sp>
        <p:nvSpPr>
          <p:cNvPr id="3" name="Platshållare för innehåll 2"/>
          <p:cNvSpPr>
            <a:spLocks noGrp="1"/>
          </p:cNvSpPr>
          <p:nvPr>
            <p:ph idx="1"/>
          </p:nvPr>
        </p:nvSpPr>
        <p:spPr/>
        <p:txBody>
          <a:bodyPr/>
          <a:lstStyle/>
          <a:p>
            <a:r>
              <a:rPr lang="sv-SE" dirty="0" smtClean="0"/>
              <a:t>Ca 10 medlemmar per år</a:t>
            </a:r>
          </a:p>
          <a:p>
            <a:r>
              <a:rPr lang="sv-SE" dirty="0" smtClean="0"/>
              <a:t>Liknar externrevision</a:t>
            </a:r>
          </a:p>
          <a:p>
            <a:r>
              <a:rPr lang="sv-SE" dirty="0" smtClean="0"/>
              <a:t>Om internrevisionen upptäckt en brist kan inte den externa ge samma avvikelse</a:t>
            </a:r>
          </a:p>
          <a:p>
            <a:r>
              <a:rPr lang="sv-SE" dirty="0" smtClean="0"/>
              <a:t>Delar av standarden gås igenom plus en fältkontroll</a:t>
            </a:r>
            <a:endParaRPr lang="sv-SE"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69</a:t>
            </a:fld>
            <a:endParaRPr lang="sv-SE"/>
          </a:p>
        </p:txBody>
      </p:sp>
    </p:spTree>
    <p:extLst>
      <p:ext uri="{BB962C8B-B14F-4D97-AF65-F5344CB8AC3E}">
        <p14:creationId xmlns:p14="http://schemas.microsoft.com/office/powerpoint/2010/main" val="120271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Grönt </a:t>
            </a:r>
            <a:endParaRPr lang="sv-SE" dirty="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0648"/>
            <a:ext cx="82057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2915186645"/>
              </p:ext>
            </p:extLst>
          </p:nvPr>
        </p:nvGraphicFramePr>
        <p:xfrm>
          <a:off x="611560" y="1700807"/>
          <a:ext cx="7776864" cy="49237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Platshållare för bildnummer 2"/>
          <p:cNvSpPr>
            <a:spLocks noGrp="1"/>
          </p:cNvSpPr>
          <p:nvPr>
            <p:ph type="sldNum" sz="quarter" idx="12"/>
          </p:nvPr>
        </p:nvSpPr>
        <p:spPr/>
        <p:txBody>
          <a:bodyPr/>
          <a:lstStyle/>
          <a:p>
            <a:fld id="{FC759AF5-4EA0-4AEC-820F-AADECD55E6F5}" type="slidenum">
              <a:rPr lang="sv-SE" smtClean="0"/>
              <a:pPr/>
              <a:t>7</a:t>
            </a:fld>
            <a:endParaRPr lang="sv-SE"/>
          </a:p>
        </p:txBody>
      </p:sp>
    </p:spTree>
    <p:extLst>
      <p:ext uri="{BB962C8B-B14F-4D97-AF65-F5344CB8AC3E}">
        <p14:creationId xmlns:p14="http://schemas.microsoft.com/office/powerpoint/2010/main" val="1443377188"/>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Internrevision 2016</a:t>
            </a:r>
            <a:endParaRPr lang="sv-SE" dirty="0"/>
          </a:p>
        </p:txBody>
      </p:sp>
      <p:sp>
        <p:nvSpPr>
          <p:cNvPr id="3" name="Platshållare för innehåll 2"/>
          <p:cNvSpPr>
            <a:spLocks noGrp="1"/>
          </p:cNvSpPr>
          <p:nvPr>
            <p:ph idx="1"/>
          </p:nvPr>
        </p:nvSpPr>
        <p:spPr/>
        <p:txBody>
          <a:bodyPr/>
          <a:lstStyle/>
          <a:p>
            <a:r>
              <a:rPr lang="sv-SE" dirty="0" smtClean="0"/>
              <a:t>Certifierad areal</a:t>
            </a:r>
          </a:p>
          <a:p>
            <a:r>
              <a:rPr lang="sv-SE" dirty="0" smtClean="0"/>
              <a:t>Skogsbruksplanens uppdatering</a:t>
            </a:r>
          </a:p>
          <a:p>
            <a:r>
              <a:rPr lang="sv-SE" dirty="0" smtClean="0"/>
              <a:t>Skogar med höga bevarandevärden, uppföljning och skötselplaner</a:t>
            </a:r>
          </a:p>
          <a:p>
            <a:r>
              <a:rPr lang="sv-SE" dirty="0" smtClean="0"/>
              <a:t>Markomvandling, dokumentation</a:t>
            </a:r>
          </a:p>
          <a:p>
            <a:r>
              <a:rPr lang="sv-SE" dirty="0" smtClean="0"/>
              <a:t>Ramavtal med entreprenörer</a:t>
            </a:r>
          </a:p>
          <a:p>
            <a:endParaRPr lang="sv-SE"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70</a:t>
            </a:fld>
            <a:endParaRPr lang="sv-SE"/>
          </a:p>
        </p:txBody>
      </p:sp>
    </p:spTree>
    <p:extLst>
      <p:ext uri="{BB962C8B-B14F-4D97-AF65-F5344CB8AC3E}">
        <p14:creationId xmlns:p14="http://schemas.microsoft.com/office/powerpoint/2010/main" val="521328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609600"/>
            <a:ext cx="8496944" cy="1143000"/>
          </a:xfrm>
        </p:spPr>
        <p:txBody>
          <a:bodyPr/>
          <a:lstStyle/>
          <a:p>
            <a:r>
              <a:rPr lang="sv-SE" dirty="0" smtClean="0"/>
              <a:t>Internrevision – vanliga avvikelser</a:t>
            </a:r>
            <a:endParaRPr lang="sv-SE" dirty="0"/>
          </a:p>
        </p:txBody>
      </p:sp>
      <p:sp>
        <p:nvSpPr>
          <p:cNvPr id="3" name="Platshållare för innehåll 2"/>
          <p:cNvSpPr>
            <a:spLocks noGrp="1"/>
          </p:cNvSpPr>
          <p:nvPr>
            <p:ph idx="1"/>
          </p:nvPr>
        </p:nvSpPr>
        <p:spPr/>
        <p:txBody>
          <a:bodyPr/>
          <a:lstStyle/>
          <a:p>
            <a:r>
              <a:rPr lang="sv-SE" sz="2400" dirty="0" smtClean="0"/>
              <a:t>4.1.6 	Anställdas kompetens/utveckling</a:t>
            </a:r>
          </a:p>
          <a:p>
            <a:r>
              <a:rPr lang="sv-SE" sz="2400" dirty="0" smtClean="0"/>
              <a:t>4.4.10	Fornlämningar skadas</a:t>
            </a:r>
          </a:p>
          <a:p>
            <a:r>
              <a:rPr lang="sv-SE" sz="2400" dirty="0" smtClean="0"/>
              <a:t>5.1.9	Program för viltskador</a:t>
            </a:r>
          </a:p>
          <a:p>
            <a:r>
              <a:rPr lang="sv-SE" sz="2400" dirty="0" smtClean="0"/>
              <a:t>6.3.9	Minst 5% lövdominerade avd. märkning</a:t>
            </a:r>
          </a:p>
          <a:p>
            <a:r>
              <a:rPr lang="sv-SE" sz="2400" dirty="0" smtClean="0"/>
              <a:t>6.10.1	Dokumentation om markomvandling</a:t>
            </a:r>
          </a:p>
          <a:p>
            <a:r>
              <a:rPr lang="sv-SE" sz="2400" dirty="0" smtClean="0"/>
              <a:t>9.3.1	Skogar med höga bevarandevärden, 				skötselplaner saknas, uppföljning/utvärdering</a:t>
            </a:r>
          </a:p>
          <a:p>
            <a:r>
              <a:rPr lang="sv-SE" sz="2400" dirty="0"/>
              <a:t>6.3.20	Övervaka och dokumentera </a:t>
            </a:r>
            <a:r>
              <a:rPr lang="sv-SE" sz="2400" dirty="0" smtClean="0"/>
              <a:t>6.3.14-6.3.19 </a:t>
            </a:r>
            <a:r>
              <a:rPr lang="sv-SE" sz="2400" dirty="0" smtClean="0">
                <a:sym typeface="Wingdings" panose="05000000000000000000" pitchFamily="2" charset="2"/>
              </a:rPr>
              <a:t></a:t>
            </a:r>
            <a:endParaRPr lang="sv-SE" sz="2400" dirty="0"/>
          </a:p>
          <a:p>
            <a:endParaRPr lang="sv-SE" sz="2400" dirty="0" smtClean="0"/>
          </a:p>
          <a:p>
            <a:endParaRPr lang="sv-SE" dirty="0" smtClean="0"/>
          </a:p>
          <a:p>
            <a:endParaRPr lang="sv-SE"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71</a:t>
            </a:fld>
            <a:endParaRPr lang="sv-SE"/>
          </a:p>
        </p:txBody>
      </p:sp>
    </p:spTree>
    <p:extLst>
      <p:ext uri="{BB962C8B-B14F-4D97-AF65-F5344CB8AC3E}">
        <p14:creationId xmlns:p14="http://schemas.microsoft.com/office/powerpoint/2010/main" val="4113316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609600"/>
            <a:ext cx="8496944" cy="1143000"/>
          </a:xfrm>
        </p:spPr>
        <p:txBody>
          <a:bodyPr/>
          <a:lstStyle/>
          <a:p>
            <a:r>
              <a:rPr lang="sv-SE" dirty="0" smtClean="0"/>
              <a:t>Internrevision – 6.3.14-20</a:t>
            </a:r>
            <a:endParaRPr lang="sv-SE" dirty="0"/>
          </a:p>
        </p:txBody>
      </p:sp>
      <p:sp>
        <p:nvSpPr>
          <p:cNvPr id="3" name="Platshållare för innehåll 2"/>
          <p:cNvSpPr>
            <a:spLocks noGrp="1"/>
          </p:cNvSpPr>
          <p:nvPr>
            <p:ph idx="1"/>
          </p:nvPr>
        </p:nvSpPr>
        <p:spPr>
          <a:xfrm>
            <a:off x="683568" y="1628800"/>
            <a:ext cx="7772400" cy="4114800"/>
          </a:xfrm>
        </p:spPr>
        <p:txBody>
          <a:bodyPr/>
          <a:lstStyle/>
          <a:p>
            <a:r>
              <a:rPr lang="sv-SE" sz="2400" dirty="0" smtClean="0"/>
              <a:t>6.3.14.	Avgränsa hänsynsytor (på barmark)</a:t>
            </a:r>
          </a:p>
          <a:p>
            <a:r>
              <a:rPr lang="sv-SE" sz="2400" dirty="0" smtClean="0"/>
              <a:t>6.3.15	Avgränsa och främja övergångszoner</a:t>
            </a:r>
          </a:p>
          <a:p>
            <a:r>
              <a:rPr lang="sv-SE" sz="2400" dirty="0" smtClean="0"/>
              <a:t>6.3.16	Lämna </a:t>
            </a:r>
            <a:r>
              <a:rPr lang="sv-SE" sz="2400" dirty="0" err="1" smtClean="0"/>
              <a:t>utv.träd</a:t>
            </a:r>
            <a:r>
              <a:rPr lang="sv-SE" sz="2400" dirty="0" smtClean="0"/>
              <a:t> i syfte att skapa minst 10 			grova/gamla</a:t>
            </a:r>
          </a:p>
          <a:p>
            <a:r>
              <a:rPr lang="sv-SE" sz="2400" dirty="0" smtClean="0"/>
              <a:t>6.3.17	Lämna hänsynsytor för att undvika större kala 		ytor</a:t>
            </a:r>
          </a:p>
          <a:p>
            <a:r>
              <a:rPr lang="sv-SE" sz="2400" dirty="0" smtClean="0"/>
              <a:t>6.3.18	Lämna och värna alla naturvärdesträd</a:t>
            </a:r>
          </a:p>
          <a:p>
            <a:r>
              <a:rPr lang="sv-SE" sz="2400" dirty="0" smtClean="0"/>
              <a:t>6.3.19	Gynna lämpliga träd för att kunna skapa nya 		naturvärdesträd, i första hand löv</a:t>
            </a:r>
          </a:p>
          <a:p>
            <a:r>
              <a:rPr lang="sv-SE" sz="2400" dirty="0" smtClean="0"/>
              <a:t>6.3.20	</a:t>
            </a:r>
            <a:r>
              <a:rPr lang="sv-SE" sz="1600" dirty="0" smtClean="0"/>
              <a:t>Övervaka och dokumentera ovanstående och genomför korrigerande 		och förebyggande åtgärder om indikatorerna inte uppfylls!</a:t>
            </a:r>
            <a:endParaRPr lang="sv-SE" sz="1600" dirty="0"/>
          </a:p>
          <a:p>
            <a:endParaRPr lang="sv-SE" sz="2400" dirty="0" smtClean="0"/>
          </a:p>
          <a:p>
            <a:endParaRPr lang="sv-SE" dirty="0" smtClean="0"/>
          </a:p>
          <a:p>
            <a:endParaRPr lang="sv-SE"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72</a:t>
            </a:fld>
            <a:endParaRPr lang="sv-SE"/>
          </a:p>
        </p:txBody>
      </p:sp>
      <p:sp>
        <p:nvSpPr>
          <p:cNvPr id="6" name="Ned 5"/>
          <p:cNvSpPr/>
          <p:nvPr/>
        </p:nvSpPr>
        <p:spPr bwMode="auto">
          <a:xfrm>
            <a:off x="6012160" y="2708920"/>
            <a:ext cx="3240360" cy="288032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sv-SE" sz="2000" b="0" i="0" u="none" strike="noStrike" cap="none" normalizeH="0" baseline="0" dirty="0" smtClean="0">
                <a:ln>
                  <a:noFill/>
                </a:ln>
                <a:solidFill>
                  <a:schemeClr val="tx1"/>
                </a:solidFill>
                <a:effectLst/>
                <a:latin typeface="Times New Roman" pitchFamily="18" charset="0"/>
              </a:rPr>
              <a:t>Hur kan vi övervaka och dokumentera</a:t>
            </a:r>
            <a:r>
              <a:rPr kumimoji="0" lang="sv-SE" sz="2000" b="0" i="0" u="none" strike="noStrike" cap="none" normalizeH="0" dirty="0" smtClean="0">
                <a:ln>
                  <a:noFill/>
                </a:ln>
                <a:solidFill>
                  <a:schemeClr val="tx1"/>
                </a:solidFill>
                <a:effectLst/>
                <a:latin typeface="Times New Roman" pitchFamily="18" charset="0"/>
              </a:rPr>
              <a:t> på bästa sätt?</a:t>
            </a:r>
            <a:endParaRPr kumimoji="0" lang="sv-SE"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46811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Documents\Grönt Paraply Styrning\www_grontparaply_se\PEFC_GP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994645"/>
            <a:ext cx="3492103" cy="4941034"/>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p:txBody>
          <a:bodyPr/>
          <a:lstStyle/>
          <a:p>
            <a:r>
              <a:rPr lang="sv-SE" dirty="0" smtClean="0"/>
              <a:t>På gång 2016 inom GP</a:t>
            </a:r>
            <a:endParaRPr lang="sv-SE" dirty="0"/>
          </a:p>
        </p:txBody>
      </p:sp>
      <p:sp>
        <p:nvSpPr>
          <p:cNvPr id="3" name="Platshållare för innehåll 2"/>
          <p:cNvSpPr>
            <a:spLocks noGrp="1"/>
          </p:cNvSpPr>
          <p:nvPr>
            <p:ph idx="1"/>
          </p:nvPr>
        </p:nvSpPr>
        <p:spPr>
          <a:xfrm>
            <a:off x="899592" y="1981199"/>
            <a:ext cx="7920880" cy="1303785"/>
          </a:xfrm>
        </p:spPr>
        <p:txBody>
          <a:bodyPr/>
          <a:lstStyle/>
          <a:p>
            <a:pPr marL="0" indent="0">
              <a:buNone/>
            </a:pPr>
            <a:r>
              <a:rPr lang="sv-SE" sz="2800" dirty="0" smtClean="0"/>
              <a:t>Nytt FSC-certifikat		Förrevision </a:t>
            </a:r>
            <a:r>
              <a:rPr lang="sv-SE" sz="2800" dirty="0"/>
              <a:t>PEFC</a:t>
            </a:r>
          </a:p>
          <a:p>
            <a:pPr marL="0" indent="0">
              <a:buNone/>
            </a:pPr>
            <a:r>
              <a:rPr lang="sv-SE" sz="2800" dirty="0" smtClean="0"/>
              <a:t>aug 2016- aug </a:t>
            </a:r>
            <a:r>
              <a:rPr lang="sv-SE" sz="2800" dirty="0" smtClean="0"/>
              <a:t>2022</a:t>
            </a:r>
            <a:endParaRPr lang="sv-SE" sz="2800" dirty="0" smtClean="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7" name="Platshållare för bildnummer 6"/>
          <p:cNvSpPr>
            <a:spLocks noGrp="1"/>
          </p:cNvSpPr>
          <p:nvPr>
            <p:ph type="sldNum" sz="quarter" idx="12"/>
          </p:nvPr>
        </p:nvSpPr>
        <p:spPr/>
        <p:txBody>
          <a:bodyPr/>
          <a:lstStyle/>
          <a:p>
            <a:fld id="{FC759AF5-4EA0-4AEC-820F-AADECD55E6F5}" type="slidenum">
              <a:rPr lang="sv-SE" smtClean="0"/>
              <a:pPr/>
              <a:t>73</a:t>
            </a:fld>
            <a:endParaRPr lang="sv-SE"/>
          </a:p>
        </p:txBody>
      </p:sp>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963828"/>
            <a:ext cx="2736304" cy="3869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227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marL="0" indent="0"/>
            <a:r>
              <a:rPr lang="sv-SE" dirty="0"/>
              <a:t>Förrevision PEFC</a:t>
            </a:r>
          </a:p>
        </p:txBody>
      </p:sp>
      <p:sp>
        <p:nvSpPr>
          <p:cNvPr id="3" name="Platshållare för innehåll 2"/>
          <p:cNvSpPr>
            <a:spLocks noGrp="1"/>
          </p:cNvSpPr>
          <p:nvPr>
            <p:ph idx="1"/>
          </p:nvPr>
        </p:nvSpPr>
        <p:spPr>
          <a:xfrm>
            <a:off x="899592" y="1700808"/>
            <a:ext cx="7920880" cy="1303785"/>
          </a:xfrm>
        </p:spPr>
        <p:txBody>
          <a:bodyPr/>
          <a:lstStyle/>
          <a:p>
            <a:pPr marL="514350" indent="-514350">
              <a:buFont typeface="+mj-lt"/>
              <a:buAutoNum type="arabicPeriod"/>
            </a:pPr>
            <a:r>
              <a:rPr lang="sv-SE" sz="2400" dirty="0" smtClean="0"/>
              <a:t>Genomförd förrevision som resulterade i 18 observationer – helt ok med tanke på den totala omfattningen där PEFC:s regelverket synkas mot FSC:s. </a:t>
            </a:r>
          </a:p>
          <a:p>
            <a:pPr marL="514350" indent="-514350">
              <a:buFont typeface="+mj-lt"/>
              <a:buAutoNum type="arabicPeriod"/>
            </a:pPr>
            <a:r>
              <a:rPr lang="sv-SE" sz="2400" dirty="0" smtClean="0"/>
              <a:t>Det är i huvudsak observationer där PEFC har en specifik ordalydelse, tex utbildning &amp; certifierade entreprenörer</a:t>
            </a:r>
          </a:p>
          <a:p>
            <a:pPr marL="514350" indent="-514350">
              <a:buFont typeface="+mj-lt"/>
              <a:buAutoNum type="arabicPeriod"/>
            </a:pPr>
            <a:r>
              <a:rPr lang="sv-SE" sz="2400" dirty="0" smtClean="0"/>
              <a:t>Vi kan nu påbörja anslutning bland befintliga medlemmar och när vi anser oss ha allt på plats så genomför vi en anslutningsrevision</a:t>
            </a:r>
          </a:p>
          <a:p>
            <a:pPr marL="514350" indent="-514350">
              <a:buFont typeface="+mj-lt"/>
              <a:buAutoNum type="arabicPeriod"/>
            </a:pPr>
            <a:r>
              <a:rPr lang="sv-SE" sz="2400" dirty="0" smtClean="0"/>
              <a:t>Nya medlemmar kommer att bli dubbelcertifierade</a:t>
            </a:r>
          </a:p>
          <a:p>
            <a:pPr marL="0" indent="0">
              <a:buNone/>
            </a:pPr>
            <a:endParaRPr lang="sv-SE" sz="2400" dirty="0" smtClean="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7" name="Platshållare för bildnummer 6"/>
          <p:cNvSpPr>
            <a:spLocks noGrp="1"/>
          </p:cNvSpPr>
          <p:nvPr>
            <p:ph type="sldNum" sz="quarter" idx="12"/>
          </p:nvPr>
        </p:nvSpPr>
        <p:spPr/>
        <p:txBody>
          <a:bodyPr/>
          <a:lstStyle/>
          <a:p>
            <a:fld id="{FC759AF5-4EA0-4AEC-820F-AADECD55E6F5}" type="slidenum">
              <a:rPr lang="sv-SE" smtClean="0"/>
              <a:pPr/>
              <a:t>74</a:t>
            </a:fld>
            <a:endParaRPr lang="sv-SE"/>
          </a:p>
        </p:txBody>
      </p:sp>
    </p:spTree>
    <p:extLst>
      <p:ext uri="{BB962C8B-B14F-4D97-AF65-F5344CB8AC3E}">
        <p14:creationId xmlns:p14="http://schemas.microsoft.com/office/powerpoint/2010/main" val="3398612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5536" y="609600"/>
            <a:ext cx="8568952" cy="1143000"/>
          </a:xfrm>
        </p:spPr>
        <p:txBody>
          <a:bodyPr/>
          <a:lstStyle/>
          <a:p>
            <a:pPr marL="0" indent="0"/>
            <a:r>
              <a:rPr lang="sv-SE" dirty="0"/>
              <a:t>Förrevision </a:t>
            </a:r>
            <a:r>
              <a:rPr lang="sv-SE" dirty="0" smtClean="0"/>
              <a:t>PEFC - Observationerna</a:t>
            </a:r>
            <a:endParaRPr lang="sv-SE" dirty="0"/>
          </a:p>
        </p:txBody>
      </p:sp>
      <p:sp>
        <p:nvSpPr>
          <p:cNvPr id="3" name="Platshållare för innehåll 2"/>
          <p:cNvSpPr>
            <a:spLocks noGrp="1"/>
          </p:cNvSpPr>
          <p:nvPr>
            <p:ph idx="1"/>
          </p:nvPr>
        </p:nvSpPr>
        <p:spPr>
          <a:xfrm>
            <a:off x="899592" y="1700808"/>
            <a:ext cx="7920880" cy="1303785"/>
          </a:xfrm>
        </p:spPr>
        <p:txBody>
          <a:bodyPr/>
          <a:lstStyle/>
          <a:p>
            <a:r>
              <a:rPr lang="sv-SE" sz="2800" dirty="0" smtClean="0"/>
              <a:t>Specifika krav på entreprenörer</a:t>
            </a:r>
          </a:p>
          <a:p>
            <a:r>
              <a:rPr lang="sv-SE" sz="2800" dirty="0" smtClean="0"/>
              <a:t>Specifika krav på utbildning hos den som utför jobbet, tex </a:t>
            </a:r>
            <a:r>
              <a:rPr lang="sv-SE" sz="2800" dirty="0" err="1" smtClean="0"/>
              <a:t>SYNs</a:t>
            </a:r>
            <a:r>
              <a:rPr lang="sv-SE" sz="2800" dirty="0" smtClean="0"/>
              <a:t> körkort</a:t>
            </a:r>
          </a:p>
          <a:p>
            <a:pPr marL="0" indent="0">
              <a:buNone/>
            </a:pPr>
            <a:endParaRPr lang="sv-SE" sz="2800" dirty="0" smtClean="0"/>
          </a:p>
        </p:txBody>
      </p:sp>
      <p:pic>
        <p:nvPicPr>
          <p:cNvPr id="4" name="Picture 2" descr="\\k45001\DataK\df121\Grönt Paraply\Nya loggan\Grönt paraply-logga_Y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7" name="Platshållare för bildnummer 6"/>
          <p:cNvSpPr>
            <a:spLocks noGrp="1"/>
          </p:cNvSpPr>
          <p:nvPr>
            <p:ph type="sldNum" sz="quarter" idx="12"/>
          </p:nvPr>
        </p:nvSpPr>
        <p:spPr/>
        <p:txBody>
          <a:bodyPr/>
          <a:lstStyle/>
          <a:p>
            <a:fld id="{FC759AF5-4EA0-4AEC-820F-AADECD55E6F5}" type="slidenum">
              <a:rPr lang="sv-SE" smtClean="0"/>
              <a:pPr/>
              <a:t>75</a:t>
            </a:fld>
            <a:endParaRPr lang="sv-SE"/>
          </a:p>
        </p:txBody>
      </p:sp>
    </p:spTree>
    <p:extLst>
      <p:ext uri="{BB962C8B-B14F-4D97-AF65-F5344CB8AC3E}">
        <p14:creationId xmlns:p14="http://schemas.microsoft.com/office/powerpoint/2010/main" val="865294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Årsuppföljning</a:t>
            </a:r>
            <a:endParaRPr lang="sv-SE" dirty="0"/>
          </a:p>
        </p:txBody>
      </p:sp>
      <p:sp>
        <p:nvSpPr>
          <p:cNvPr id="3" name="Platshållare för innehåll 2"/>
          <p:cNvSpPr>
            <a:spLocks noGrp="1"/>
          </p:cNvSpPr>
          <p:nvPr>
            <p:ph idx="1"/>
          </p:nvPr>
        </p:nvSpPr>
        <p:spPr/>
        <p:txBody>
          <a:bodyPr/>
          <a:lstStyle/>
          <a:p>
            <a:r>
              <a:rPr lang="sv-SE" dirty="0" smtClean="0"/>
              <a:t>Ska göras varje år</a:t>
            </a:r>
          </a:p>
          <a:p>
            <a:r>
              <a:rPr lang="sv-SE" dirty="0" smtClean="0"/>
              <a:t>Sammanställning offentlig på </a:t>
            </a:r>
            <a:r>
              <a:rPr lang="sv-SE" dirty="0" smtClean="0">
                <a:hlinkClick r:id="rId3"/>
              </a:rPr>
              <a:t>http</a:t>
            </a:r>
            <a:r>
              <a:rPr lang="sv-SE" dirty="0">
                <a:hlinkClick r:id="rId3"/>
              </a:rPr>
              <a:t>://</a:t>
            </a:r>
            <a:r>
              <a:rPr lang="sv-SE" dirty="0" smtClean="0">
                <a:hlinkClick r:id="rId3"/>
              </a:rPr>
              <a:t>grontparaply.se/medlemmarna.html</a:t>
            </a:r>
            <a:endParaRPr lang="sv-SE" dirty="0" smtClean="0"/>
          </a:p>
          <a:p>
            <a:r>
              <a:rPr lang="sv-SE" dirty="0" smtClean="0"/>
              <a:t>Årsuppföljning görs av medlemmarna i Excelfil plus uppdaterad skogsbruksplan</a:t>
            </a:r>
            <a:endParaRPr lang="sv-SE" dirty="0"/>
          </a:p>
        </p:txBody>
      </p:sp>
      <p:pic>
        <p:nvPicPr>
          <p:cNvPr id="4" name="Picture 2" descr="\\k45001\DataK\df121\Grönt Paraply\Nya loggan\Grönt paraply-logga_Y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76</a:t>
            </a:fld>
            <a:endParaRPr lang="sv-SE"/>
          </a:p>
        </p:txBody>
      </p:sp>
    </p:spTree>
    <p:extLst>
      <p:ext uri="{BB962C8B-B14F-4D97-AF65-F5344CB8AC3E}">
        <p14:creationId xmlns:p14="http://schemas.microsoft.com/office/powerpoint/2010/main" val="622251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Årsuppföljning</a:t>
            </a:r>
            <a:endParaRPr lang="sv-SE" dirty="0"/>
          </a:p>
        </p:txBody>
      </p:sp>
      <p:sp>
        <p:nvSpPr>
          <p:cNvPr id="3" name="Platshållare för innehåll 2"/>
          <p:cNvSpPr>
            <a:spLocks noGrp="1"/>
          </p:cNvSpPr>
          <p:nvPr>
            <p:ph idx="1"/>
          </p:nvPr>
        </p:nvSpPr>
        <p:spPr/>
        <p:txBody>
          <a:bodyPr/>
          <a:lstStyle/>
          <a:p>
            <a:r>
              <a:rPr lang="sv-SE" dirty="0" smtClean="0"/>
              <a:t>Varför? Regleras av princip 8 uppföljning</a:t>
            </a:r>
          </a:p>
          <a:p>
            <a:r>
              <a:rPr lang="sv-SE" dirty="0" smtClean="0"/>
              <a:t>Uppdatering av skogsbruksplanen</a:t>
            </a:r>
          </a:p>
          <a:p>
            <a:r>
              <a:rPr lang="sv-SE" dirty="0" smtClean="0"/>
              <a:t>Uppföljning på hur åtgärder inom HCVF-skogar lyckats</a:t>
            </a:r>
          </a:p>
          <a:p>
            <a:r>
              <a:rPr lang="sv-SE" dirty="0" smtClean="0"/>
              <a:t>Sammanställning på anlitade entreprenörer så att avtal finns plus klarmarkerade traktdirektiv</a:t>
            </a:r>
          </a:p>
          <a:p>
            <a:endParaRPr lang="sv-SE" dirty="0"/>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77</a:t>
            </a:fld>
            <a:endParaRPr lang="sv-SE"/>
          </a:p>
        </p:txBody>
      </p:sp>
    </p:spTree>
    <p:extLst>
      <p:ext uri="{BB962C8B-B14F-4D97-AF65-F5344CB8AC3E}">
        <p14:creationId xmlns:p14="http://schemas.microsoft.com/office/powerpoint/2010/main" val="1140713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__Martin_privat\_MG_1968.JPG"/>
          <p:cNvPicPr>
            <a:picLocks noChangeAspect="1" noChangeArrowheads="1"/>
          </p:cNvPicPr>
          <p:nvPr/>
        </p:nvPicPr>
        <p:blipFill rotWithShape="1">
          <a:blip r:embed="rId2">
            <a:extLst>
              <a:ext uri="{28A0092B-C50C-407E-A947-70E740481C1C}">
                <a14:useLocalDpi xmlns:a14="http://schemas.microsoft.com/office/drawing/2010/main" val="0"/>
              </a:ext>
            </a:extLst>
          </a:blip>
          <a:srcRect t="10427" b="25538"/>
          <a:stretch/>
        </p:blipFill>
        <p:spPr bwMode="auto">
          <a:xfrm>
            <a:off x="0" y="0"/>
            <a:ext cx="9144000" cy="270892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107504" y="116632"/>
            <a:ext cx="8856984" cy="1143000"/>
          </a:xfrm>
        </p:spPr>
        <p:txBody>
          <a:bodyPr/>
          <a:lstStyle/>
          <a:p>
            <a:r>
              <a:rPr lang="sv-SE" dirty="0" smtClean="0"/>
              <a:t>Hur kan vi jobba för ett bättre </a:t>
            </a:r>
            <a:br>
              <a:rPr lang="sv-SE" dirty="0" smtClean="0"/>
            </a:br>
            <a:r>
              <a:rPr lang="sv-SE" dirty="0" smtClean="0"/>
              <a:t>Grönt Paraply?</a:t>
            </a:r>
            <a:endParaRPr lang="sv-SE" dirty="0"/>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2465589390"/>
              </p:ext>
            </p:extLst>
          </p:nvPr>
        </p:nvGraphicFramePr>
        <p:xfrm>
          <a:off x="827584" y="2348880"/>
          <a:ext cx="7992888" cy="4221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k45001\DataK\df121\Grönt Paraply\Nya loggan\Grönt paraply-logga_Y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78</a:t>
            </a:fld>
            <a:endParaRPr lang="sv-SE"/>
          </a:p>
        </p:txBody>
      </p:sp>
    </p:spTree>
    <p:extLst>
      <p:ext uri="{BB962C8B-B14F-4D97-AF65-F5344CB8AC3E}">
        <p14:creationId xmlns:p14="http://schemas.microsoft.com/office/powerpoint/2010/main" val="230526043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Grönt </a:t>
            </a:r>
            <a:endParaRPr lang="sv-SE" dirty="0"/>
          </a:p>
        </p:txBody>
      </p:sp>
      <p:sp>
        <p:nvSpPr>
          <p:cNvPr id="3" name="Platshållare för innehåll 2"/>
          <p:cNvSpPr>
            <a:spLocks noGrp="1"/>
          </p:cNvSpPr>
          <p:nvPr>
            <p:ph idx="1"/>
          </p:nvPr>
        </p:nvSpPr>
        <p:spPr>
          <a:xfrm>
            <a:off x="755575" y="1981200"/>
            <a:ext cx="8061771" cy="4114800"/>
          </a:xfrm>
        </p:spPr>
        <p:txBody>
          <a:bodyPr/>
          <a:lstStyle/>
          <a:p>
            <a:pPr marL="0" indent="0">
              <a:buNone/>
            </a:pPr>
            <a:r>
              <a:rPr lang="sv-SE" sz="2800" dirty="0" smtClean="0"/>
              <a:t>Grönt Paraply skiljer sig från andra genom att:</a:t>
            </a:r>
          </a:p>
          <a:p>
            <a:pPr>
              <a:buFontTx/>
              <a:buChar char="-"/>
            </a:pPr>
            <a:r>
              <a:rPr lang="sv-SE" sz="2800" dirty="0"/>
              <a:t>v</a:t>
            </a:r>
            <a:r>
              <a:rPr lang="sv-SE" sz="2800" dirty="0" smtClean="0">
                <a:solidFill>
                  <a:schemeClr val="tx1"/>
                </a:solidFill>
              </a:rPr>
              <a:t>ara oberoende</a:t>
            </a:r>
          </a:p>
          <a:p>
            <a:pPr>
              <a:buFontTx/>
              <a:buChar char="-"/>
            </a:pPr>
            <a:r>
              <a:rPr lang="sv-SE" sz="2800" dirty="0"/>
              <a:t>e</a:t>
            </a:r>
            <a:r>
              <a:rPr lang="sv-SE" sz="2800" dirty="0" smtClean="0"/>
              <a:t>nbart certifiering</a:t>
            </a:r>
            <a:endParaRPr lang="sv-SE" sz="2800" dirty="0" smtClean="0">
              <a:solidFill>
                <a:schemeClr val="tx1"/>
              </a:solidFill>
            </a:endParaRPr>
          </a:p>
          <a:p>
            <a:pPr>
              <a:buFontTx/>
              <a:buChar char="-"/>
            </a:pPr>
            <a:r>
              <a:rPr lang="sv-SE" sz="2800" dirty="0"/>
              <a:t>s</a:t>
            </a:r>
            <a:r>
              <a:rPr lang="sv-SE" sz="2800" dirty="0" smtClean="0"/>
              <a:t>tälla relativt höga krav på medlemmarnas kunskap</a:t>
            </a:r>
          </a:p>
          <a:p>
            <a:pPr marL="0" indent="0">
              <a:buNone/>
            </a:pPr>
            <a:endParaRPr lang="sv-SE" sz="2800" dirty="0">
              <a:solidFill>
                <a:schemeClr val="tx1"/>
              </a:solidFill>
            </a:endParaRPr>
          </a:p>
          <a:p>
            <a:pPr marL="0" indent="0">
              <a:buNone/>
            </a:pPr>
            <a:r>
              <a:rPr lang="sv-SE" sz="2800" dirty="0" smtClean="0"/>
              <a:t>Information till medlemmar och entreprenörer:</a:t>
            </a:r>
          </a:p>
          <a:p>
            <a:pPr>
              <a:buFontTx/>
              <a:buChar char="-"/>
            </a:pPr>
            <a:r>
              <a:rPr lang="sv-SE" sz="2800" dirty="0" smtClean="0">
                <a:solidFill>
                  <a:schemeClr val="tx1"/>
                </a:solidFill>
                <a:hlinkClick r:id="rId2"/>
              </a:rPr>
              <a:t>www.grontparaply.se</a:t>
            </a:r>
            <a:endParaRPr lang="sv-SE" sz="2800" dirty="0" smtClean="0">
              <a:solidFill>
                <a:schemeClr val="tx1"/>
              </a:solidFill>
            </a:endParaRPr>
          </a:p>
          <a:p>
            <a:pPr>
              <a:buFontTx/>
              <a:buChar char="-"/>
            </a:pPr>
            <a:endParaRPr lang="sv-SE" sz="2800" dirty="0" smtClean="0">
              <a:solidFill>
                <a:schemeClr val="tx1"/>
              </a:solidFill>
            </a:endParaRPr>
          </a:p>
        </p:txBody>
      </p:sp>
      <p:pic>
        <p:nvPicPr>
          <p:cNvPr id="4" name="Picture 2" descr="\\k45001\DataK\df121\Grönt Paraply\Nya loggan\Grönt paraply-logga_Y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60648"/>
            <a:ext cx="8205787"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bildnummer 4"/>
          <p:cNvSpPr>
            <a:spLocks noGrp="1"/>
          </p:cNvSpPr>
          <p:nvPr>
            <p:ph type="sldNum" sz="quarter" idx="12"/>
          </p:nvPr>
        </p:nvSpPr>
        <p:spPr/>
        <p:txBody>
          <a:bodyPr/>
          <a:lstStyle/>
          <a:p>
            <a:fld id="{FC759AF5-4EA0-4AEC-820F-AADECD55E6F5}" type="slidenum">
              <a:rPr lang="sv-SE" smtClean="0"/>
              <a:pPr/>
              <a:t>8</a:t>
            </a:fld>
            <a:endParaRPr lang="sv-SE"/>
          </a:p>
        </p:txBody>
      </p:sp>
    </p:spTree>
    <p:extLst>
      <p:ext uri="{BB962C8B-B14F-4D97-AF65-F5344CB8AC3E}">
        <p14:creationId xmlns:p14="http://schemas.microsoft.com/office/powerpoint/2010/main" val="412291889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9552" y="548680"/>
            <a:ext cx="7772400" cy="803176"/>
          </a:xfrm>
        </p:spPr>
        <p:txBody>
          <a:bodyPr/>
          <a:lstStyle/>
          <a:p>
            <a:r>
              <a:rPr lang="sv-SE" dirty="0" smtClean="0"/>
              <a:t>Dagens övning</a:t>
            </a:r>
            <a:endParaRPr lang="sv-SE" dirty="0"/>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1650693503"/>
              </p:ext>
            </p:extLst>
          </p:nvPr>
        </p:nvGraphicFramePr>
        <p:xfrm>
          <a:off x="467544" y="1340768"/>
          <a:ext cx="8136904" cy="5032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k45001\DataK\df121\Grönt Paraply\Nya loggan\Grönt paraply-logga_Y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4206" y="6406707"/>
            <a:ext cx="2159794" cy="435769"/>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bildnummer 2"/>
          <p:cNvSpPr>
            <a:spLocks noGrp="1"/>
          </p:cNvSpPr>
          <p:nvPr>
            <p:ph type="sldNum" sz="quarter" idx="12"/>
          </p:nvPr>
        </p:nvSpPr>
        <p:spPr/>
        <p:txBody>
          <a:bodyPr/>
          <a:lstStyle/>
          <a:p>
            <a:fld id="{FC759AF5-4EA0-4AEC-820F-AADECD55E6F5}" type="slidenum">
              <a:rPr lang="sv-SE" smtClean="0"/>
              <a:pPr/>
              <a:t>9</a:t>
            </a:fld>
            <a:endParaRPr lang="sv-SE"/>
          </a:p>
        </p:txBody>
      </p:sp>
    </p:spTree>
    <p:extLst>
      <p:ext uri="{BB962C8B-B14F-4D97-AF65-F5344CB8AC3E}">
        <p14:creationId xmlns:p14="http://schemas.microsoft.com/office/powerpoint/2010/main" val="1039506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C79A8F02-C795-4502-AC7F-5238D47694C0}"/>
                                            </p:graphicEl>
                                          </p:spTgt>
                                        </p:tgtEl>
                                        <p:attrNameLst>
                                          <p:attrName>style.visibility</p:attrName>
                                        </p:attrNameLst>
                                      </p:cBhvr>
                                      <p:to>
                                        <p:strVal val="visible"/>
                                      </p:to>
                                    </p:set>
                                    <p:anim calcmode="lin" valueType="num">
                                      <p:cBhvr additive="base">
                                        <p:cTn id="7" dur="500" fill="hold"/>
                                        <p:tgtEl>
                                          <p:spTgt spid="5">
                                            <p:graphicEl>
                                              <a:dgm id="{C79A8F02-C795-4502-AC7F-5238D47694C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C79A8F02-C795-4502-AC7F-5238D47694C0}"/>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A2C59820-507E-4B5D-90B1-CA61D8E85FE1}"/>
                                            </p:graphicEl>
                                          </p:spTgt>
                                        </p:tgtEl>
                                        <p:attrNameLst>
                                          <p:attrName>style.visibility</p:attrName>
                                        </p:attrNameLst>
                                      </p:cBhvr>
                                      <p:to>
                                        <p:strVal val="visible"/>
                                      </p:to>
                                    </p:set>
                                    <p:anim calcmode="lin" valueType="num">
                                      <p:cBhvr additive="base">
                                        <p:cTn id="13" dur="500" fill="hold"/>
                                        <p:tgtEl>
                                          <p:spTgt spid="5">
                                            <p:graphicEl>
                                              <a:dgm id="{A2C59820-507E-4B5D-90B1-CA61D8E85FE1}"/>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A2C59820-507E-4B5D-90B1-CA61D8E85FE1}"/>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409D0BE9-5A05-45FD-8C7A-57C1BA7D6491}"/>
                                            </p:graphicEl>
                                          </p:spTgt>
                                        </p:tgtEl>
                                        <p:attrNameLst>
                                          <p:attrName>style.visibility</p:attrName>
                                        </p:attrNameLst>
                                      </p:cBhvr>
                                      <p:to>
                                        <p:strVal val="visible"/>
                                      </p:to>
                                    </p:set>
                                    <p:anim calcmode="lin" valueType="num">
                                      <p:cBhvr additive="base">
                                        <p:cTn id="19" dur="500" fill="hold"/>
                                        <p:tgtEl>
                                          <p:spTgt spid="5">
                                            <p:graphicEl>
                                              <a:dgm id="{409D0BE9-5A05-45FD-8C7A-57C1BA7D6491}"/>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409D0BE9-5A05-45FD-8C7A-57C1BA7D6491}"/>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5C4C5E01-A542-499B-9255-6B7DD3B18BE4}"/>
                                            </p:graphicEl>
                                          </p:spTgt>
                                        </p:tgtEl>
                                        <p:attrNameLst>
                                          <p:attrName>style.visibility</p:attrName>
                                        </p:attrNameLst>
                                      </p:cBhvr>
                                      <p:to>
                                        <p:strVal val="visible"/>
                                      </p:to>
                                    </p:set>
                                    <p:anim calcmode="lin" valueType="num">
                                      <p:cBhvr additive="base">
                                        <p:cTn id="25" dur="500" fill="hold"/>
                                        <p:tgtEl>
                                          <p:spTgt spid="5">
                                            <p:graphicEl>
                                              <a:dgm id="{5C4C5E01-A542-499B-9255-6B7DD3B18BE4}"/>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5C4C5E01-A542-499B-9255-6B7DD3B18BE4}"/>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D35F400E-810A-4D69-BB79-0262597CC232}"/>
                                            </p:graphicEl>
                                          </p:spTgt>
                                        </p:tgtEl>
                                        <p:attrNameLst>
                                          <p:attrName>style.visibility</p:attrName>
                                        </p:attrNameLst>
                                      </p:cBhvr>
                                      <p:to>
                                        <p:strVal val="visible"/>
                                      </p:to>
                                    </p:set>
                                    <p:anim calcmode="lin" valueType="num">
                                      <p:cBhvr additive="base">
                                        <p:cTn id="31" dur="500" fill="hold"/>
                                        <p:tgtEl>
                                          <p:spTgt spid="5">
                                            <p:graphicEl>
                                              <a:dgm id="{D35F400E-810A-4D69-BB79-0262597CC232}"/>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D35F400E-810A-4D69-BB79-0262597CC232}"/>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7C4F192F-D548-4429-BA8A-456B0FC18FEF}"/>
                                            </p:graphicEl>
                                          </p:spTgt>
                                        </p:tgtEl>
                                        <p:attrNameLst>
                                          <p:attrName>style.visibility</p:attrName>
                                        </p:attrNameLst>
                                      </p:cBhvr>
                                      <p:to>
                                        <p:strVal val="visible"/>
                                      </p:to>
                                    </p:set>
                                    <p:anim calcmode="lin" valueType="num">
                                      <p:cBhvr additive="base">
                                        <p:cTn id="37" dur="500" fill="hold"/>
                                        <p:tgtEl>
                                          <p:spTgt spid="5">
                                            <p:graphicEl>
                                              <a:dgm id="{7C4F192F-D548-4429-BA8A-456B0FC18FEF}"/>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7C4F192F-D548-4429-BA8A-456B0FC18FE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theme1.xml><?xml version="1.0" encoding="utf-8"?>
<a:theme xmlns:a="http://schemas.openxmlformats.org/drawingml/2006/main" name="blank">
  <a:themeElements>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fontScheme name="Office-tem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5675</TotalTime>
  <Words>3072</Words>
  <Application>Microsoft Office PowerPoint</Application>
  <PresentationFormat>Bildspel på skärmen (4:3)</PresentationFormat>
  <Paragraphs>524</Paragraphs>
  <Slides>78</Slides>
  <Notes>13</Notes>
  <HiddenSlides>0</HiddenSlides>
  <MMClips>0</MMClips>
  <ScaleCrop>false</ScaleCrop>
  <HeadingPairs>
    <vt:vector size="4" baseType="variant">
      <vt:variant>
        <vt:lpstr>Tema</vt:lpstr>
      </vt:variant>
      <vt:variant>
        <vt:i4>1</vt:i4>
      </vt:variant>
      <vt:variant>
        <vt:lpstr>Bildrubriker</vt:lpstr>
      </vt:variant>
      <vt:variant>
        <vt:i4>78</vt:i4>
      </vt:variant>
    </vt:vector>
  </HeadingPairs>
  <TitlesOfParts>
    <vt:vector size="79" baseType="lpstr">
      <vt:lpstr>blank</vt:lpstr>
      <vt:lpstr>Välkomna</vt:lpstr>
      <vt:lpstr>Grönt </vt:lpstr>
      <vt:lpstr>Grönt </vt:lpstr>
      <vt:lpstr>Kännetecken på dig som är FSC-certifierad skogsägare:</vt:lpstr>
      <vt:lpstr>Ni medlemmar:</vt:lpstr>
      <vt:lpstr>Kurs-deltagare</vt:lpstr>
      <vt:lpstr>Grönt </vt:lpstr>
      <vt:lpstr>Grönt </vt:lpstr>
      <vt:lpstr>Dagens övning</vt:lpstr>
      <vt:lpstr>Svenska FSC</vt:lpstr>
      <vt:lpstr>Svenska FSC</vt:lpstr>
      <vt:lpstr>PowerPoint-presentation</vt:lpstr>
      <vt:lpstr>PowerPoint-presentation</vt:lpstr>
      <vt:lpstr>Bra info hos Svenska FSC</vt:lpstr>
      <vt:lpstr>Svensk skogsbruksstandard enligt FSC</vt:lpstr>
      <vt:lpstr>10 principer</vt:lpstr>
      <vt:lpstr>12 bilagor</vt:lpstr>
      <vt:lpstr>   Skogsbrukare</vt:lpstr>
      <vt:lpstr>Princip – Kriterium - Indikator</vt:lpstr>
      <vt:lpstr>Skogsbrukare</vt:lpstr>
      <vt:lpstr>Ny skogsbruksstandard 2018</vt:lpstr>
      <vt:lpstr>Svensk skogsbruksstandard enligt FSC, forts.</vt:lpstr>
      <vt:lpstr>Nya skogsbruksstandard</vt:lpstr>
      <vt:lpstr>Nya skogsbruksstandarden, exempel</vt:lpstr>
      <vt:lpstr>Nya skogsbruksstandarden, exempel</vt:lpstr>
      <vt:lpstr>Målbilderna via Skogsstyrelsens sida</vt:lpstr>
      <vt:lpstr>Diskussionspunkt – Nya standard</vt:lpstr>
      <vt:lpstr>Medlemsverktyget www.grontparaply.se/medlem-inloggning.html - medlemigp </vt:lpstr>
      <vt:lpstr>Årets revisionsvecka</vt:lpstr>
      <vt:lpstr>Fjolårets avvikelser FSC 8.2.d5</vt:lpstr>
      <vt:lpstr>PowerPoint-presentation</vt:lpstr>
      <vt:lpstr>Fjolårets avvikelser FSC 8.2.d5 lösningen:</vt:lpstr>
      <vt:lpstr>Fjolårets avvikelser FSC 6.3.12-13</vt:lpstr>
      <vt:lpstr>Fjolårets avvikelser FSC 6.3.12-13 lösningen:</vt:lpstr>
      <vt:lpstr>Fjolårets avvikelser FSC 6.8</vt:lpstr>
      <vt:lpstr>Fjolårets avvikelser FSC 6.8 lösningen:</vt:lpstr>
      <vt:lpstr>Fjolårets avvikelser FSC 6.1.7</vt:lpstr>
      <vt:lpstr>Fjolårets avvikelser FSC 6.1.7 lösningen:</vt:lpstr>
      <vt:lpstr>Fjolårets avvikelser FSC 6.1.7 lösningen:</vt:lpstr>
      <vt:lpstr>Fjolårets avvikelser FSC 4.4.10</vt:lpstr>
      <vt:lpstr>Fjolårets avvikelser FSC 6.1.7 lösningen:</vt:lpstr>
      <vt:lpstr>Årets revisionsresultat</vt:lpstr>
      <vt:lpstr>Årets avvikelser FSC 4.1.6 mfl</vt:lpstr>
      <vt:lpstr>Årets avvikelser FSC 4.1.6 mfl  lösningen:</vt:lpstr>
      <vt:lpstr>Årets avvikelser FSC 6.2.4</vt:lpstr>
      <vt:lpstr>Årets avvikelser FSC 6.2.4</vt:lpstr>
      <vt:lpstr>Årets avvikelser FSC 6.2.4</vt:lpstr>
      <vt:lpstr>Årets avvikelser FSC 6.2.4 lösningen:</vt:lpstr>
      <vt:lpstr>Årets avvikelser FSC 6.5.3</vt:lpstr>
      <vt:lpstr>Årets avvikelser 6.5.3 lösningen:</vt:lpstr>
      <vt:lpstr>Årets avvikelser 6.5.3 lösningen:</vt:lpstr>
      <vt:lpstr>Årets avvikelser 6.5.3 lösningen:</vt:lpstr>
      <vt:lpstr>Årets avvikelser 6.5.3 lösningen:</vt:lpstr>
      <vt:lpstr>Årets observationer FSC 4.4.4</vt:lpstr>
      <vt:lpstr>Samråd</vt:lpstr>
      <vt:lpstr>Samråd</vt:lpstr>
      <vt:lpstr>PowerPoint-presentation</vt:lpstr>
      <vt:lpstr>Årets observationer FSC 4.4.4 lösningen:</vt:lpstr>
      <vt:lpstr>Diskussionspunkt - Samråd</vt:lpstr>
      <vt:lpstr>Årets observationer FSC 6.7.1</vt:lpstr>
      <vt:lpstr>Årets observationer FSC 6.7.1 lösningen:</vt:lpstr>
      <vt:lpstr>Årets observationer FSC bilaga 3A och 3B</vt:lpstr>
      <vt:lpstr>Årets observationer FSC bilaga 3A och 3B lösningen:</vt:lpstr>
      <vt:lpstr>Årets observationer  FSC 8.2.d.4 och 8.5.1</vt:lpstr>
      <vt:lpstr>Årets observationer  FSC 8.2.d.4 och 8.5.1 lösningen:</vt:lpstr>
      <vt:lpstr>Medlemsstatus avvikelser</vt:lpstr>
      <vt:lpstr>Årets revisionsvecka</vt:lpstr>
      <vt:lpstr>Följande generella åtgärder har gjorts för att minska antalet observationer och avvikelser hos medlemmar:</vt:lpstr>
      <vt:lpstr>Internrevision</vt:lpstr>
      <vt:lpstr>Internrevision 2016</vt:lpstr>
      <vt:lpstr>Internrevision – vanliga avvikelser</vt:lpstr>
      <vt:lpstr>Internrevision – 6.3.14-20</vt:lpstr>
      <vt:lpstr>På gång 2016 inom GP</vt:lpstr>
      <vt:lpstr>Förrevision PEFC</vt:lpstr>
      <vt:lpstr>Förrevision PEFC - Observationerna</vt:lpstr>
      <vt:lpstr>Årsuppföljning</vt:lpstr>
      <vt:lpstr>Årsuppföljning</vt:lpstr>
      <vt:lpstr>Hur kan vi jobba för ett bättre  Grönt Paraply?</vt:lpstr>
    </vt:vector>
  </TitlesOfParts>
  <Company>LRF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dc:title>
  <dc:creator>dc112</dc:creator>
  <cp:lastModifiedBy>Persson, Martin</cp:lastModifiedBy>
  <cp:revision>359</cp:revision>
  <cp:lastPrinted>2015-10-19T07:38:21Z</cp:lastPrinted>
  <dcterms:created xsi:type="dcterms:W3CDTF">2012-08-09T07:05:24Z</dcterms:created>
  <dcterms:modified xsi:type="dcterms:W3CDTF">2016-09-19T09:06:52Z</dcterms:modified>
</cp:coreProperties>
</file>