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611" r:id="rId2"/>
    <p:sldId id="513" r:id="rId3"/>
    <p:sldId id="523" r:id="rId4"/>
    <p:sldId id="524" r:id="rId5"/>
    <p:sldId id="525" r:id="rId6"/>
    <p:sldId id="526" r:id="rId7"/>
    <p:sldId id="527" r:id="rId8"/>
    <p:sldId id="529" r:id="rId9"/>
    <p:sldId id="489" r:id="rId10"/>
    <p:sldId id="490" r:id="rId11"/>
    <p:sldId id="491" r:id="rId12"/>
    <p:sldId id="492" r:id="rId13"/>
    <p:sldId id="493" r:id="rId14"/>
    <p:sldId id="494" r:id="rId15"/>
    <p:sldId id="495" r:id="rId16"/>
    <p:sldId id="496" r:id="rId17"/>
    <p:sldId id="497" r:id="rId18"/>
    <p:sldId id="498" r:id="rId19"/>
    <p:sldId id="520" r:id="rId20"/>
    <p:sldId id="521" r:id="rId21"/>
    <p:sldId id="522" r:id="rId22"/>
    <p:sldId id="463" r:id="rId23"/>
    <p:sldId id="528" r:id="rId24"/>
    <p:sldId id="473" r:id="rId25"/>
    <p:sldId id="544" r:id="rId26"/>
    <p:sldId id="530" r:id="rId27"/>
    <p:sldId id="486" r:id="rId28"/>
    <p:sldId id="509" r:id="rId29"/>
    <p:sldId id="510" r:id="rId30"/>
    <p:sldId id="511" r:id="rId31"/>
    <p:sldId id="512" r:id="rId32"/>
    <p:sldId id="392" r:id="rId33"/>
    <p:sldId id="470" r:id="rId34"/>
    <p:sldId id="471" r:id="rId35"/>
    <p:sldId id="477" r:id="rId36"/>
    <p:sldId id="487" r:id="rId37"/>
    <p:sldId id="432" r:id="rId38"/>
    <p:sldId id="437" r:id="rId39"/>
    <p:sldId id="535" r:id="rId40"/>
    <p:sldId id="536" r:id="rId41"/>
    <p:sldId id="537" r:id="rId42"/>
    <p:sldId id="538" r:id="rId43"/>
    <p:sldId id="539" r:id="rId44"/>
    <p:sldId id="540" r:id="rId45"/>
    <p:sldId id="541" r:id="rId46"/>
    <p:sldId id="542" r:id="rId47"/>
    <p:sldId id="443" r:id="rId48"/>
    <p:sldId id="444" r:id="rId49"/>
    <p:sldId id="445" r:id="rId50"/>
    <p:sldId id="446" r:id="rId51"/>
    <p:sldId id="447" r:id="rId52"/>
    <p:sldId id="448" r:id="rId53"/>
    <p:sldId id="449" r:id="rId54"/>
    <p:sldId id="450" r:id="rId55"/>
    <p:sldId id="451" r:id="rId56"/>
    <p:sldId id="452" r:id="rId57"/>
    <p:sldId id="453" r:id="rId58"/>
    <p:sldId id="454" r:id="rId59"/>
    <p:sldId id="455" r:id="rId60"/>
    <p:sldId id="294" r:id="rId6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Format med tema 1 - dekorfär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8" autoAdjust="0"/>
    <p:restoredTop sz="94625" autoAdjust="0"/>
  </p:normalViewPr>
  <p:slideViewPr>
    <p:cSldViewPr>
      <p:cViewPr varScale="1">
        <p:scale>
          <a:sx n="113" d="100"/>
          <a:sy n="113" d="100"/>
        </p:scale>
        <p:origin x="-9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3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61903D-A263-4624-A3BC-178DFF58687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8FE60C6-BB10-4396-A9E5-6C51740BBE85}">
      <dgm:prSet phldrT="[Text]"/>
      <dgm:spPr/>
      <dgm:t>
        <a:bodyPr/>
        <a:lstStyle/>
        <a:p>
          <a:r>
            <a:rPr lang="sv-SE" dirty="0" smtClean="0"/>
            <a:t>Grunden för alla skogsägare</a:t>
          </a:r>
          <a:endParaRPr lang="sv-SE" dirty="0"/>
        </a:p>
      </dgm:t>
    </dgm:pt>
    <dgm:pt modelId="{BB8601AB-3DBF-4CB2-BDEB-0A3748336148}" type="parTrans" cxnId="{7D551A3B-EC8B-4C57-BB91-48CBCC559584}">
      <dgm:prSet/>
      <dgm:spPr/>
      <dgm:t>
        <a:bodyPr/>
        <a:lstStyle/>
        <a:p>
          <a:endParaRPr lang="sv-SE"/>
        </a:p>
      </dgm:t>
    </dgm:pt>
    <dgm:pt modelId="{B6A1D972-E740-45DC-853E-3A600361E083}" type="sibTrans" cxnId="{7D551A3B-EC8B-4C57-BB91-48CBCC559584}">
      <dgm:prSet/>
      <dgm:spPr/>
      <dgm:t>
        <a:bodyPr/>
        <a:lstStyle/>
        <a:p>
          <a:endParaRPr lang="sv-SE"/>
        </a:p>
      </dgm:t>
    </dgm:pt>
    <dgm:pt modelId="{035BF2CB-E64D-4651-9C08-D62BFDDAC577}">
      <dgm:prSet phldrT="[Text]"/>
      <dgm:spPr/>
      <dgm:t>
        <a:bodyPr/>
        <a:lstStyle/>
        <a:p>
          <a:r>
            <a:rPr lang="sv-SE" dirty="0" smtClean="0"/>
            <a:t>Allt fler uppgifter lagras</a:t>
          </a:r>
          <a:endParaRPr lang="sv-SE" dirty="0"/>
        </a:p>
      </dgm:t>
    </dgm:pt>
    <dgm:pt modelId="{CBE4324D-5AC9-469E-A198-4423134AF81E}" type="parTrans" cxnId="{84BDE930-E4EA-4AB1-A4C5-4D2E5A697C5B}">
      <dgm:prSet/>
      <dgm:spPr/>
      <dgm:t>
        <a:bodyPr/>
        <a:lstStyle/>
        <a:p>
          <a:endParaRPr lang="sv-SE"/>
        </a:p>
      </dgm:t>
    </dgm:pt>
    <dgm:pt modelId="{1334C4EB-374B-474C-94A4-D6E2D97FC66B}" type="sibTrans" cxnId="{84BDE930-E4EA-4AB1-A4C5-4D2E5A697C5B}">
      <dgm:prSet/>
      <dgm:spPr/>
      <dgm:t>
        <a:bodyPr/>
        <a:lstStyle/>
        <a:p>
          <a:endParaRPr lang="sv-SE"/>
        </a:p>
      </dgm:t>
    </dgm:pt>
    <dgm:pt modelId="{E33C7C7B-39C8-4F99-A0EF-BBF90C6DD77F}">
      <dgm:prSet phldrT="[Text]"/>
      <dgm:spPr/>
      <dgm:t>
        <a:bodyPr/>
        <a:lstStyle/>
        <a:p>
          <a:r>
            <a:rPr lang="sv-SE" dirty="0" smtClean="0"/>
            <a:t>Antingen S-plan eller pcSKOG</a:t>
          </a:r>
          <a:endParaRPr lang="sv-SE" dirty="0"/>
        </a:p>
      </dgm:t>
    </dgm:pt>
    <dgm:pt modelId="{FB5EDE39-328B-4660-B07F-C86B0BEEA6F3}" type="parTrans" cxnId="{1A88E955-000C-45B5-A805-AC4F8CB7343A}">
      <dgm:prSet/>
      <dgm:spPr/>
      <dgm:t>
        <a:bodyPr/>
        <a:lstStyle/>
        <a:p>
          <a:endParaRPr lang="sv-SE"/>
        </a:p>
      </dgm:t>
    </dgm:pt>
    <dgm:pt modelId="{8FF69C31-C968-44F7-83A4-BA8B1FF0E161}" type="sibTrans" cxnId="{1A88E955-000C-45B5-A805-AC4F8CB7343A}">
      <dgm:prSet/>
      <dgm:spPr/>
      <dgm:t>
        <a:bodyPr/>
        <a:lstStyle/>
        <a:p>
          <a:endParaRPr lang="sv-SE"/>
        </a:p>
      </dgm:t>
    </dgm:pt>
    <dgm:pt modelId="{C0FD4B78-61D3-47ED-8DAC-F44A03578FB5}" type="pres">
      <dgm:prSet presAssocID="{A761903D-A263-4624-A3BC-178DFF58687A}" presName="Name0" presStyleCnt="0">
        <dgm:presLayoutVars>
          <dgm:dir/>
          <dgm:animLvl val="lvl"/>
          <dgm:resizeHandles val="exact"/>
        </dgm:presLayoutVars>
      </dgm:prSet>
      <dgm:spPr/>
    </dgm:pt>
    <dgm:pt modelId="{3DB64E4A-0272-4A77-94B3-B3FF4CF518B2}" type="pres">
      <dgm:prSet presAssocID="{78FE60C6-BB10-4396-A9E5-6C51740BBE8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4999C7B-6260-492D-A93F-47156B5CCE12}" type="pres">
      <dgm:prSet presAssocID="{B6A1D972-E740-45DC-853E-3A600361E083}" presName="parTxOnlySpace" presStyleCnt="0"/>
      <dgm:spPr/>
    </dgm:pt>
    <dgm:pt modelId="{26494F4F-546E-4111-A61C-4BF9A5EBAE05}" type="pres">
      <dgm:prSet presAssocID="{E33C7C7B-39C8-4F99-A0EF-BBF90C6DD77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B90B589-978E-4BEE-9982-8E4932A79FA5}" type="pres">
      <dgm:prSet presAssocID="{8FF69C31-C968-44F7-83A4-BA8B1FF0E161}" presName="parTxOnlySpace" presStyleCnt="0"/>
      <dgm:spPr/>
    </dgm:pt>
    <dgm:pt modelId="{597EBBA5-FB08-4B12-9A2B-65DA363658AF}" type="pres">
      <dgm:prSet presAssocID="{035BF2CB-E64D-4651-9C08-D62BFDDAC57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7D551A3B-EC8B-4C57-BB91-48CBCC559584}" srcId="{A761903D-A263-4624-A3BC-178DFF58687A}" destId="{78FE60C6-BB10-4396-A9E5-6C51740BBE85}" srcOrd="0" destOrd="0" parTransId="{BB8601AB-3DBF-4CB2-BDEB-0A3748336148}" sibTransId="{B6A1D972-E740-45DC-853E-3A600361E083}"/>
    <dgm:cxn modelId="{84BDE930-E4EA-4AB1-A4C5-4D2E5A697C5B}" srcId="{A761903D-A263-4624-A3BC-178DFF58687A}" destId="{035BF2CB-E64D-4651-9C08-D62BFDDAC577}" srcOrd="2" destOrd="0" parTransId="{CBE4324D-5AC9-469E-A198-4423134AF81E}" sibTransId="{1334C4EB-374B-474C-94A4-D6E2D97FC66B}"/>
    <dgm:cxn modelId="{C11BB1E1-2449-406F-B706-3D7AE69461A0}" type="presOf" srcId="{A761903D-A263-4624-A3BC-178DFF58687A}" destId="{C0FD4B78-61D3-47ED-8DAC-F44A03578FB5}" srcOrd="0" destOrd="0" presId="urn:microsoft.com/office/officeart/2005/8/layout/chevron1"/>
    <dgm:cxn modelId="{924CED0A-F730-4386-B14E-41A1E6059C6F}" type="presOf" srcId="{E33C7C7B-39C8-4F99-A0EF-BBF90C6DD77F}" destId="{26494F4F-546E-4111-A61C-4BF9A5EBAE05}" srcOrd="0" destOrd="0" presId="urn:microsoft.com/office/officeart/2005/8/layout/chevron1"/>
    <dgm:cxn modelId="{1EBC5D76-C90B-48DF-ABFA-B3CDD3A526CC}" type="presOf" srcId="{035BF2CB-E64D-4651-9C08-D62BFDDAC577}" destId="{597EBBA5-FB08-4B12-9A2B-65DA363658AF}" srcOrd="0" destOrd="0" presId="urn:microsoft.com/office/officeart/2005/8/layout/chevron1"/>
    <dgm:cxn modelId="{5087CC0F-036B-4C0E-BBD6-341B3750BB20}" type="presOf" srcId="{78FE60C6-BB10-4396-A9E5-6C51740BBE85}" destId="{3DB64E4A-0272-4A77-94B3-B3FF4CF518B2}" srcOrd="0" destOrd="0" presId="urn:microsoft.com/office/officeart/2005/8/layout/chevron1"/>
    <dgm:cxn modelId="{1A88E955-000C-45B5-A805-AC4F8CB7343A}" srcId="{A761903D-A263-4624-A3BC-178DFF58687A}" destId="{E33C7C7B-39C8-4F99-A0EF-BBF90C6DD77F}" srcOrd="1" destOrd="0" parTransId="{FB5EDE39-328B-4660-B07F-C86B0BEEA6F3}" sibTransId="{8FF69C31-C968-44F7-83A4-BA8B1FF0E161}"/>
    <dgm:cxn modelId="{DF23A1FC-2B6A-42EE-905F-0A6F7BC80DA9}" type="presParOf" srcId="{C0FD4B78-61D3-47ED-8DAC-F44A03578FB5}" destId="{3DB64E4A-0272-4A77-94B3-B3FF4CF518B2}" srcOrd="0" destOrd="0" presId="urn:microsoft.com/office/officeart/2005/8/layout/chevron1"/>
    <dgm:cxn modelId="{1A191B6B-2A19-4D65-AE12-8177732C7A4D}" type="presParOf" srcId="{C0FD4B78-61D3-47ED-8DAC-F44A03578FB5}" destId="{B4999C7B-6260-492D-A93F-47156B5CCE12}" srcOrd="1" destOrd="0" presId="urn:microsoft.com/office/officeart/2005/8/layout/chevron1"/>
    <dgm:cxn modelId="{35F456A9-490E-4454-89F1-48AF64B6E0D2}" type="presParOf" srcId="{C0FD4B78-61D3-47ED-8DAC-F44A03578FB5}" destId="{26494F4F-546E-4111-A61C-4BF9A5EBAE05}" srcOrd="2" destOrd="0" presId="urn:microsoft.com/office/officeart/2005/8/layout/chevron1"/>
    <dgm:cxn modelId="{3B156C86-37CB-4E13-9DDD-C62DEA529770}" type="presParOf" srcId="{C0FD4B78-61D3-47ED-8DAC-F44A03578FB5}" destId="{6B90B589-978E-4BEE-9982-8E4932A79FA5}" srcOrd="3" destOrd="0" presId="urn:microsoft.com/office/officeart/2005/8/layout/chevron1"/>
    <dgm:cxn modelId="{6B380B88-E163-43FA-816E-E1222B7E2CFC}" type="presParOf" srcId="{C0FD4B78-61D3-47ED-8DAC-F44A03578FB5}" destId="{597EBBA5-FB08-4B12-9A2B-65DA363658A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BC2AD8-5F7F-4830-824A-DE8ABEE94F97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sv-SE"/>
        </a:p>
      </dgm:t>
    </dgm:pt>
    <dgm:pt modelId="{67499BD6-7075-4A81-82EF-B11636C31F8A}">
      <dgm:prSet/>
      <dgm:spPr/>
      <dgm:t>
        <a:bodyPr/>
        <a:lstStyle/>
        <a:p>
          <a:pPr rtl="0"/>
          <a:r>
            <a:rPr lang="sv-SE" dirty="0" smtClean="0"/>
            <a:t>Skapa</a:t>
          </a:r>
          <a:r>
            <a:rPr lang="sv-SE" baseline="0" dirty="0" smtClean="0"/>
            <a:t> eller läs in karta i </a:t>
          </a:r>
          <a:r>
            <a:rPr lang="sv-SE" baseline="0" dirty="0" err="1" smtClean="0"/>
            <a:t>pcSkog</a:t>
          </a:r>
          <a:endParaRPr lang="sv-SE" dirty="0"/>
        </a:p>
      </dgm:t>
    </dgm:pt>
    <dgm:pt modelId="{E891964F-C144-48EE-B087-5233AA906676}" type="parTrans" cxnId="{2650A38E-E819-43FE-838F-EE2E4F5D4B47}">
      <dgm:prSet/>
      <dgm:spPr/>
      <dgm:t>
        <a:bodyPr/>
        <a:lstStyle/>
        <a:p>
          <a:endParaRPr lang="sv-SE"/>
        </a:p>
      </dgm:t>
    </dgm:pt>
    <dgm:pt modelId="{95F20B97-0D19-47A3-9E5A-BFE22F621573}" type="sibTrans" cxnId="{2650A38E-E819-43FE-838F-EE2E4F5D4B47}">
      <dgm:prSet/>
      <dgm:spPr/>
      <dgm:t>
        <a:bodyPr/>
        <a:lstStyle/>
        <a:p>
          <a:endParaRPr lang="sv-SE"/>
        </a:p>
      </dgm:t>
    </dgm:pt>
    <dgm:pt modelId="{1184BD90-4726-40F3-8F2B-A454013431D1}">
      <dgm:prSet/>
      <dgm:spPr/>
      <dgm:t>
        <a:bodyPr/>
        <a:lstStyle/>
        <a:p>
          <a:pPr rtl="0"/>
          <a:r>
            <a:rPr lang="sv-SE" smtClean="0"/>
            <a:t>Exportera</a:t>
          </a:r>
          <a:r>
            <a:rPr lang="sv-SE" baseline="0" smtClean="0"/>
            <a:t> till Googles kartformat KML</a:t>
          </a:r>
          <a:endParaRPr lang="sv-SE"/>
        </a:p>
      </dgm:t>
    </dgm:pt>
    <dgm:pt modelId="{A3A88D16-AC27-49F9-8D7B-028D4B9D620A}" type="parTrans" cxnId="{B42E4A17-5328-4F90-87BA-FE0F0149259E}">
      <dgm:prSet/>
      <dgm:spPr/>
      <dgm:t>
        <a:bodyPr/>
        <a:lstStyle/>
        <a:p>
          <a:endParaRPr lang="sv-SE"/>
        </a:p>
      </dgm:t>
    </dgm:pt>
    <dgm:pt modelId="{CF1E3527-719D-483A-97CB-80EB6ED9DAAC}" type="sibTrans" cxnId="{B42E4A17-5328-4F90-87BA-FE0F0149259E}">
      <dgm:prSet/>
      <dgm:spPr/>
      <dgm:t>
        <a:bodyPr/>
        <a:lstStyle/>
        <a:p>
          <a:endParaRPr lang="sv-SE"/>
        </a:p>
      </dgm:t>
    </dgm:pt>
    <dgm:pt modelId="{0E73D0BB-4AA3-4249-A4AB-2C234A63F82C}">
      <dgm:prSet/>
      <dgm:spPr/>
      <dgm:t>
        <a:bodyPr/>
        <a:lstStyle/>
        <a:p>
          <a:pPr rtl="0"/>
          <a:r>
            <a:rPr lang="sv-SE" baseline="0" dirty="0" smtClean="0"/>
            <a:t>Läs in kartfilerna i Google </a:t>
          </a:r>
          <a:r>
            <a:rPr lang="sv-SE" baseline="0" dirty="0" err="1" smtClean="0"/>
            <a:t>Map</a:t>
          </a:r>
          <a:r>
            <a:rPr lang="sv-SE" baseline="0" dirty="0" smtClean="0"/>
            <a:t> eller Google Earth</a:t>
          </a:r>
          <a:endParaRPr lang="sv-SE" dirty="0"/>
        </a:p>
      </dgm:t>
    </dgm:pt>
    <dgm:pt modelId="{AE96132E-8B59-49F4-AC5E-4D4F38F4EF37}" type="parTrans" cxnId="{B8C2F5FF-475E-4A1E-8766-6BB3514A52B6}">
      <dgm:prSet/>
      <dgm:spPr/>
      <dgm:t>
        <a:bodyPr/>
        <a:lstStyle/>
        <a:p>
          <a:endParaRPr lang="sv-SE"/>
        </a:p>
      </dgm:t>
    </dgm:pt>
    <dgm:pt modelId="{DACC57CD-26FC-486C-A031-E9A01479DC32}" type="sibTrans" cxnId="{B8C2F5FF-475E-4A1E-8766-6BB3514A52B6}">
      <dgm:prSet/>
      <dgm:spPr/>
      <dgm:t>
        <a:bodyPr/>
        <a:lstStyle/>
        <a:p>
          <a:endParaRPr lang="sv-SE"/>
        </a:p>
      </dgm:t>
    </dgm:pt>
    <dgm:pt modelId="{6E765B71-70C6-4ADA-9C6E-C22DB21E74E1}" type="pres">
      <dgm:prSet presAssocID="{AABC2AD8-5F7F-4830-824A-DE8ABEE94F9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CCC5FC47-1A4A-4433-9B13-76D2E22EFB4E}" type="pres">
      <dgm:prSet presAssocID="{AABC2AD8-5F7F-4830-824A-DE8ABEE94F97}" presName="arrow" presStyleLbl="bgShp" presStyleIdx="0" presStyleCn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sv-SE"/>
        </a:p>
      </dgm:t>
    </dgm:pt>
    <dgm:pt modelId="{181CF994-7D2F-466A-927A-DD18B12C2BEA}" type="pres">
      <dgm:prSet presAssocID="{AABC2AD8-5F7F-4830-824A-DE8ABEE94F97}" presName="linearProcess" presStyleCnt="0"/>
      <dgm:spPr/>
      <dgm:t>
        <a:bodyPr/>
        <a:lstStyle/>
        <a:p>
          <a:endParaRPr lang="sv-SE"/>
        </a:p>
      </dgm:t>
    </dgm:pt>
    <dgm:pt modelId="{671453D0-7F51-4FFE-B8A8-0D9D49EBD895}" type="pres">
      <dgm:prSet presAssocID="{67499BD6-7075-4A81-82EF-B11636C31F8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634CD80-D325-4D2C-A54D-6393583D2673}" type="pres">
      <dgm:prSet presAssocID="{95F20B97-0D19-47A3-9E5A-BFE22F621573}" presName="sibTrans" presStyleCnt="0"/>
      <dgm:spPr/>
      <dgm:t>
        <a:bodyPr/>
        <a:lstStyle/>
        <a:p>
          <a:endParaRPr lang="sv-SE"/>
        </a:p>
      </dgm:t>
    </dgm:pt>
    <dgm:pt modelId="{6423EE7E-A98F-437A-84F1-D6A257A10038}" type="pres">
      <dgm:prSet presAssocID="{1184BD90-4726-40F3-8F2B-A454013431D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ACDB032-C9AE-4373-A9D8-AAB9965EB339}" type="pres">
      <dgm:prSet presAssocID="{CF1E3527-719D-483A-97CB-80EB6ED9DAAC}" presName="sibTrans" presStyleCnt="0"/>
      <dgm:spPr/>
      <dgm:t>
        <a:bodyPr/>
        <a:lstStyle/>
        <a:p>
          <a:endParaRPr lang="sv-SE"/>
        </a:p>
      </dgm:t>
    </dgm:pt>
    <dgm:pt modelId="{EAF0B36A-9B0E-4B2F-A95B-8C6A043AFB49}" type="pres">
      <dgm:prSet presAssocID="{0E73D0BB-4AA3-4249-A4AB-2C234A63F82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314C8B41-4763-4CEA-93E7-FAD8E7D93C82}" type="presOf" srcId="{AABC2AD8-5F7F-4830-824A-DE8ABEE94F97}" destId="{6E765B71-70C6-4ADA-9C6E-C22DB21E74E1}" srcOrd="0" destOrd="0" presId="urn:microsoft.com/office/officeart/2005/8/layout/hProcess9"/>
    <dgm:cxn modelId="{B8C2F5FF-475E-4A1E-8766-6BB3514A52B6}" srcId="{AABC2AD8-5F7F-4830-824A-DE8ABEE94F97}" destId="{0E73D0BB-4AA3-4249-A4AB-2C234A63F82C}" srcOrd="2" destOrd="0" parTransId="{AE96132E-8B59-49F4-AC5E-4D4F38F4EF37}" sibTransId="{DACC57CD-26FC-486C-A031-E9A01479DC32}"/>
    <dgm:cxn modelId="{BCB0B926-7CA5-469F-8B26-3DB6537DE635}" type="presOf" srcId="{67499BD6-7075-4A81-82EF-B11636C31F8A}" destId="{671453D0-7F51-4FFE-B8A8-0D9D49EBD895}" srcOrd="0" destOrd="0" presId="urn:microsoft.com/office/officeart/2005/8/layout/hProcess9"/>
    <dgm:cxn modelId="{B42E4A17-5328-4F90-87BA-FE0F0149259E}" srcId="{AABC2AD8-5F7F-4830-824A-DE8ABEE94F97}" destId="{1184BD90-4726-40F3-8F2B-A454013431D1}" srcOrd="1" destOrd="0" parTransId="{A3A88D16-AC27-49F9-8D7B-028D4B9D620A}" sibTransId="{CF1E3527-719D-483A-97CB-80EB6ED9DAAC}"/>
    <dgm:cxn modelId="{140AB4DB-E237-4A9E-8F32-C977AE0C6C2B}" type="presOf" srcId="{0E73D0BB-4AA3-4249-A4AB-2C234A63F82C}" destId="{EAF0B36A-9B0E-4B2F-A95B-8C6A043AFB49}" srcOrd="0" destOrd="0" presId="urn:microsoft.com/office/officeart/2005/8/layout/hProcess9"/>
    <dgm:cxn modelId="{E3072F2B-056A-4745-9BC8-0CBDB5007D19}" type="presOf" srcId="{1184BD90-4726-40F3-8F2B-A454013431D1}" destId="{6423EE7E-A98F-437A-84F1-D6A257A10038}" srcOrd="0" destOrd="0" presId="urn:microsoft.com/office/officeart/2005/8/layout/hProcess9"/>
    <dgm:cxn modelId="{2650A38E-E819-43FE-838F-EE2E4F5D4B47}" srcId="{AABC2AD8-5F7F-4830-824A-DE8ABEE94F97}" destId="{67499BD6-7075-4A81-82EF-B11636C31F8A}" srcOrd="0" destOrd="0" parTransId="{E891964F-C144-48EE-B087-5233AA906676}" sibTransId="{95F20B97-0D19-47A3-9E5A-BFE22F621573}"/>
    <dgm:cxn modelId="{978D4B6B-E0E4-46D2-8F76-9A6E89F32DFC}" type="presParOf" srcId="{6E765B71-70C6-4ADA-9C6E-C22DB21E74E1}" destId="{CCC5FC47-1A4A-4433-9B13-76D2E22EFB4E}" srcOrd="0" destOrd="0" presId="urn:microsoft.com/office/officeart/2005/8/layout/hProcess9"/>
    <dgm:cxn modelId="{99FED08F-BABD-46E0-81EB-53015800892F}" type="presParOf" srcId="{6E765B71-70C6-4ADA-9C6E-C22DB21E74E1}" destId="{181CF994-7D2F-466A-927A-DD18B12C2BEA}" srcOrd="1" destOrd="0" presId="urn:microsoft.com/office/officeart/2005/8/layout/hProcess9"/>
    <dgm:cxn modelId="{54E5C2CA-1EA4-4A58-9F14-45DABE343747}" type="presParOf" srcId="{181CF994-7D2F-466A-927A-DD18B12C2BEA}" destId="{671453D0-7F51-4FFE-B8A8-0D9D49EBD895}" srcOrd="0" destOrd="0" presId="urn:microsoft.com/office/officeart/2005/8/layout/hProcess9"/>
    <dgm:cxn modelId="{BB6B1717-CAD1-4331-AAAF-E4231DD86BF1}" type="presParOf" srcId="{181CF994-7D2F-466A-927A-DD18B12C2BEA}" destId="{F634CD80-D325-4D2C-A54D-6393583D2673}" srcOrd="1" destOrd="0" presId="urn:microsoft.com/office/officeart/2005/8/layout/hProcess9"/>
    <dgm:cxn modelId="{6A5611F1-840A-43ED-86C8-AA8FF95C92F6}" type="presParOf" srcId="{181CF994-7D2F-466A-927A-DD18B12C2BEA}" destId="{6423EE7E-A98F-437A-84F1-D6A257A10038}" srcOrd="2" destOrd="0" presId="urn:microsoft.com/office/officeart/2005/8/layout/hProcess9"/>
    <dgm:cxn modelId="{1A7F0356-677A-4413-A79D-ABA1A9F1A288}" type="presParOf" srcId="{181CF994-7D2F-466A-927A-DD18B12C2BEA}" destId="{6ACDB032-C9AE-4373-A9D8-AAB9965EB339}" srcOrd="3" destOrd="0" presId="urn:microsoft.com/office/officeart/2005/8/layout/hProcess9"/>
    <dgm:cxn modelId="{41AA70FA-5E33-4492-B035-36562EAF494A}" type="presParOf" srcId="{181CF994-7D2F-466A-927A-DD18B12C2BEA}" destId="{EAF0B36A-9B0E-4B2F-A95B-8C6A043AFB4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61903D-A263-4624-A3BC-178DFF58687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8FE60C6-BB10-4396-A9E5-6C51740BBE85}">
      <dgm:prSet phldrT="[Text]"/>
      <dgm:spPr/>
      <dgm:t>
        <a:bodyPr/>
        <a:lstStyle/>
        <a:p>
          <a:r>
            <a:rPr lang="sv-SE" dirty="0" smtClean="0"/>
            <a:t>Planera</a:t>
          </a:r>
          <a:endParaRPr lang="sv-SE" dirty="0"/>
        </a:p>
      </dgm:t>
    </dgm:pt>
    <dgm:pt modelId="{BB8601AB-3DBF-4CB2-BDEB-0A3748336148}" type="parTrans" cxnId="{7D551A3B-EC8B-4C57-BB91-48CBCC559584}">
      <dgm:prSet/>
      <dgm:spPr/>
      <dgm:t>
        <a:bodyPr/>
        <a:lstStyle/>
        <a:p>
          <a:endParaRPr lang="sv-SE"/>
        </a:p>
      </dgm:t>
    </dgm:pt>
    <dgm:pt modelId="{B6A1D972-E740-45DC-853E-3A600361E083}" type="sibTrans" cxnId="{7D551A3B-EC8B-4C57-BB91-48CBCC559584}">
      <dgm:prSet/>
      <dgm:spPr/>
      <dgm:t>
        <a:bodyPr/>
        <a:lstStyle/>
        <a:p>
          <a:endParaRPr lang="sv-SE"/>
        </a:p>
      </dgm:t>
    </dgm:pt>
    <dgm:pt modelId="{42296F22-4CBC-4E83-AD3B-C246C5DA9732}">
      <dgm:prSet phldrT="[Text]"/>
      <dgm:spPr/>
      <dgm:t>
        <a:bodyPr/>
        <a:lstStyle/>
        <a:p>
          <a:r>
            <a:rPr lang="sv-SE" dirty="0" smtClean="0"/>
            <a:t>Genomför</a:t>
          </a:r>
          <a:endParaRPr lang="sv-SE" dirty="0"/>
        </a:p>
      </dgm:t>
    </dgm:pt>
    <dgm:pt modelId="{FA47DAD8-527A-4A7A-9DF9-0BDA64512D5A}" type="parTrans" cxnId="{8C707341-13DD-4AB1-BE46-5EB0A429C8E4}">
      <dgm:prSet/>
      <dgm:spPr/>
      <dgm:t>
        <a:bodyPr/>
        <a:lstStyle/>
        <a:p>
          <a:endParaRPr lang="sv-SE"/>
        </a:p>
      </dgm:t>
    </dgm:pt>
    <dgm:pt modelId="{F3BF9E5B-D801-4564-AFBA-C7A5D3512F52}" type="sibTrans" cxnId="{8C707341-13DD-4AB1-BE46-5EB0A429C8E4}">
      <dgm:prSet/>
      <dgm:spPr/>
      <dgm:t>
        <a:bodyPr/>
        <a:lstStyle/>
        <a:p>
          <a:endParaRPr lang="sv-SE"/>
        </a:p>
      </dgm:t>
    </dgm:pt>
    <dgm:pt modelId="{035BF2CB-E64D-4651-9C08-D62BFDDAC577}">
      <dgm:prSet phldrT="[Text]"/>
      <dgm:spPr/>
      <dgm:t>
        <a:bodyPr/>
        <a:lstStyle/>
        <a:p>
          <a:r>
            <a:rPr lang="sv-SE" dirty="0" smtClean="0"/>
            <a:t>Följ upp</a:t>
          </a:r>
          <a:endParaRPr lang="sv-SE" dirty="0"/>
        </a:p>
      </dgm:t>
    </dgm:pt>
    <dgm:pt modelId="{CBE4324D-5AC9-469E-A198-4423134AF81E}" type="parTrans" cxnId="{84BDE930-E4EA-4AB1-A4C5-4D2E5A697C5B}">
      <dgm:prSet/>
      <dgm:spPr/>
      <dgm:t>
        <a:bodyPr/>
        <a:lstStyle/>
        <a:p>
          <a:endParaRPr lang="sv-SE"/>
        </a:p>
      </dgm:t>
    </dgm:pt>
    <dgm:pt modelId="{1334C4EB-374B-474C-94A4-D6E2D97FC66B}" type="sibTrans" cxnId="{84BDE930-E4EA-4AB1-A4C5-4D2E5A697C5B}">
      <dgm:prSet/>
      <dgm:spPr/>
      <dgm:t>
        <a:bodyPr/>
        <a:lstStyle/>
        <a:p>
          <a:endParaRPr lang="sv-SE"/>
        </a:p>
      </dgm:t>
    </dgm:pt>
    <dgm:pt modelId="{C0FD4B78-61D3-47ED-8DAC-F44A03578FB5}" type="pres">
      <dgm:prSet presAssocID="{A761903D-A263-4624-A3BC-178DFF58687A}" presName="Name0" presStyleCnt="0">
        <dgm:presLayoutVars>
          <dgm:dir/>
          <dgm:animLvl val="lvl"/>
          <dgm:resizeHandles val="exact"/>
        </dgm:presLayoutVars>
      </dgm:prSet>
      <dgm:spPr/>
    </dgm:pt>
    <dgm:pt modelId="{3DB64E4A-0272-4A77-94B3-B3FF4CF518B2}" type="pres">
      <dgm:prSet presAssocID="{78FE60C6-BB10-4396-A9E5-6C51740BBE8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4999C7B-6260-492D-A93F-47156B5CCE12}" type="pres">
      <dgm:prSet presAssocID="{B6A1D972-E740-45DC-853E-3A600361E083}" presName="parTxOnlySpace" presStyleCnt="0"/>
      <dgm:spPr/>
    </dgm:pt>
    <dgm:pt modelId="{9F39D6DA-5097-4A18-BC92-2FDF389604B0}" type="pres">
      <dgm:prSet presAssocID="{42296F22-4CBC-4E83-AD3B-C246C5DA973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2753CC8-1126-41C4-9BB8-AF5D5B2BBBA6}" type="pres">
      <dgm:prSet presAssocID="{F3BF9E5B-D801-4564-AFBA-C7A5D3512F52}" presName="parTxOnlySpace" presStyleCnt="0"/>
      <dgm:spPr/>
    </dgm:pt>
    <dgm:pt modelId="{597EBBA5-FB08-4B12-9A2B-65DA363658AF}" type="pres">
      <dgm:prSet presAssocID="{035BF2CB-E64D-4651-9C08-D62BFDDAC57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8C707341-13DD-4AB1-BE46-5EB0A429C8E4}" srcId="{A761903D-A263-4624-A3BC-178DFF58687A}" destId="{42296F22-4CBC-4E83-AD3B-C246C5DA9732}" srcOrd="1" destOrd="0" parTransId="{FA47DAD8-527A-4A7A-9DF9-0BDA64512D5A}" sibTransId="{F3BF9E5B-D801-4564-AFBA-C7A5D3512F52}"/>
    <dgm:cxn modelId="{08A7D61B-8A05-4E75-A652-B80A0B5BAFD4}" type="presOf" srcId="{035BF2CB-E64D-4651-9C08-D62BFDDAC577}" destId="{597EBBA5-FB08-4B12-9A2B-65DA363658AF}" srcOrd="0" destOrd="0" presId="urn:microsoft.com/office/officeart/2005/8/layout/chevron1"/>
    <dgm:cxn modelId="{E7D222A0-595C-4B66-AD8D-F53A872BB8A1}" type="presOf" srcId="{78FE60C6-BB10-4396-A9E5-6C51740BBE85}" destId="{3DB64E4A-0272-4A77-94B3-B3FF4CF518B2}" srcOrd="0" destOrd="0" presId="urn:microsoft.com/office/officeart/2005/8/layout/chevron1"/>
    <dgm:cxn modelId="{7D551A3B-EC8B-4C57-BB91-48CBCC559584}" srcId="{A761903D-A263-4624-A3BC-178DFF58687A}" destId="{78FE60C6-BB10-4396-A9E5-6C51740BBE85}" srcOrd="0" destOrd="0" parTransId="{BB8601AB-3DBF-4CB2-BDEB-0A3748336148}" sibTransId="{B6A1D972-E740-45DC-853E-3A600361E083}"/>
    <dgm:cxn modelId="{A33FBA3E-B492-43F5-BBFD-358AE8BD59CE}" type="presOf" srcId="{A761903D-A263-4624-A3BC-178DFF58687A}" destId="{C0FD4B78-61D3-47ED-8DAC-F44A03578FB5}" srcOrd="0" destOrd="0" presId="urn:microsoft.com/office/officeart/2005/8/layout/chevron1"/>
    <dgm:cxn modelId="{E60A4B24-FB10-4248-BE90-3D5C078BB13F}" type="presOf" srcId="{42296F22-4CBC-4E83-AD3B-C246C5DA9732}" destId="{9F39D6DA-5097-4A18-BC92-2FDF389604B0}" srcOrd="0" destOrd="0" presId="urn:microsoft.com/office/officeart/2005/8/layout/chevron1"/>
    <dgm:cxn modelId="{84BDE930-E4EA-4AB1-A4C5-4D2E5A697C5B}" srcId="{A761903D-A263-4624-A3BC-178DFF58687A}" destId="{035BF2CB-E64D-4651-9C08-D62BFDDAC577}" srcOrd="2" destOrd="0" parTransId="{CBE4324D-5AC9-469E-A198-4423134AF81E}" sibTransId="{1334C4EB-374B-474C-94A4-D6E2D97FC66B}"/>
    <dgm:cxn modelId="{D7C4E531-818A-4386-8979-88156CD294FA}" type="presParOf" srcId="{C0FD4B78-61D3-47ED-8DAC-F44A03578FB5}" destId="{3DB64E4A-0272-4A77-94B3-B3FF4CF518B2}" srcOrd="0" destOrd="0" presId="urn:microsoft.com/office/officeart/2005/8/layout/chevron1"/>
    <dgm:cxn modelId="{5E21049D-7723-424D-A8A8-496C3C8598EA}" type="presParOf" srcId="{C0FD4B78-61D3-47ED-8DAC-F44A03578FB5}" destId="{B4999C7B-6260-492D-A93F-47156B5CCE12}" srcOrd="1" destOrd="0" presId="urn:microsoft.com/office/officeart/2005/8/layout/chevron1"/>
    <dgm:cxn modelId="{153EE2F2-FC54-4618-A45A-B75B8459210E}" type="presParOf" srcId="{C0FD4B78-61D3-47ED-8DAC-F44A03578FB5}" destId="{9F39D6DA-5097-4A18-BC92-2FDF389604B0}" srcOrd="2" destOrd="0" presId="urn:microsoft.com/office/officeart/2005/8/layout/chevron1"/>
    <dgm:cxn modelId="{226DDB0E-446C-4DD6-ABCE-BD2C8F927930}" type="presParOf" srcId="{C0FD4B78-61D3-47ED-8DAC-F44A03578FB5}" destId="{82753CC8-1126-41C4-9BB8-AF5D5B2BBBA6}" srcOrd="3" destOrd="0" presId="urn:microsoft.com/office/officeart/2005/8/layout/chevron1"/>
    <dgm:cxn modelId="{DF27DE4D-8FB1-4F74-8B5A-E7547703E7D8}" type="presParOf" srcId="{C0FD4B78-61D3-47ED-8DAC-F44A03578FB5}" destId="{597EBBA5-FB08-4B12-9A2B-65DA363658A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64E4A-0272-4A77-94B3-B3FF4CF518B2}">
      <dsp:nvSpPr>
        <dsp:cNvPr id="0" name=""/>
        <dsp:cNvSpPr/>
      </dsp:nvSpPr>
      <dsp:spPr>
        <a:xfrm>
          <a:off x="2426" y="403272"/>
          <a:ext cx="2955738" cy="1182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kern="1200" dirty="0" smtClean="0"/>
            <a:t>Grunden för alla skogsägare</a:t>
          </a:r>
          <a:endParaRPr lang="sv-SE" sz="2700" kern="1200" dirty="0"/>
        </a:p>
      </dsp:txBody>
      <dsp:txXfrm>
        <a:off x="593574" y="403272"/>
        <a:ext cx="1773443" cy="1182295"/>
      </dsp:txXfrm>
    </dsp:sp>
    <dsp:sp modelId="{26494F4F-546E-4111-A61C-4BF9A5EBAE05}">
      <dsp:nvSpPr>
        <dsp:cNvPr id="0" name=""/>
        <dsp:cNvSpPr/>
      </dsp:nvSpPr>
      <dsp:spPr>
        <a:xfrm>
          <a:off x="2662590" y="403272"/>
          <a:ext cx="2955738" cy="1182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kern="1200" dirty="0" smtClean="0"/>
            <a:t>Antingen S-plan eller pcSKOG</a:t>
          </a:r>
          <a:endParaRPr lang="sv-SE" sz="2700" kern="1200" dirty="0"/>
        </a:p>
      </dsp:txBody>
      <dsp:txXfrm>
        <a:off x="3253738" y="403272"/>
        <a:ext cx="1773443" cy="1182295"/>
      </dsp:txXfrm>
    </dsp:sp>
    <dsp:sp modelId="{597EBBA5-FB08-4B12-9A2B-65DA363658AF}">
      <dsp:nvSpPr>
        <dsp:cNvPr id="0" name=""/>
        <dsp:cNvSpPr/>
      </dsp:nvSpPr>
      <dsp:spPr>
        <a:xfrm>
          <a:off x="5322755" y="403272"/>
          <a:ext cx="2955738" cy="1182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kern="1200" dirty="0" smtClean="0"/>
            <a:t>Allt fler uppgifter lagras</a:t>
          </a:r>
          <a:endParaRPr lang="sv-SE" sz="2700" kern="1200" dirty="0"/>
        </a:p>
      </dsp:txBody>
      <dsp:txXfrm>
        <a:off x="5913903" y="403272"/>
        <a:ext cx="1773443" cy="11822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64E4A-0272-4A77-94B3-B3FF4CF518B2}">
      <dsp:nvSpPr>
        <dsp:cNvPr id="0" name=""/>
        <dsp:cNvSpPr/>
      </dsp:nvSpPr>
      <dsp:spPr>
        <a:xfrm>
          <a:off x="2426" y="403272"/>
          <a:ext cx="2955738" cy="1182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000" kern="1200" dirty="0" smtClean="0"/>
            <a:t>Planera</a:t>
          </a:r>
          <a:endParaRPr lang="sv-SE" sz="3000" kern="1200" dirty="0"/>
        </a:p>
      </dsp:txBody>
      <dsp:txXfrm>
        <a:off x="593574" y="403272"/>
        <a:ext cx="1773443" cy="1182295"/>
      </dsp:txXfrm>
    </dsp:sp>
    <dsp:sp modelId="{9F39D6DA-5097-4A18-BC92-2FDF389604B0}">
      <dsp:nvSpPr>
        <dsp:cNvPr id="0" name=""/>
        <dsp:cNvSpPr/>
      </dsp:nvSpPr>
      <dsp:spPr>
        <a:xfrm>
          <a:off x="2662590" y="403272"/>
          <a:ext cx="2955738" cy="1182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000" kern="1200" dirty="0" smtClean="0"/>
            <a:t>Genomför</a:t>
          </a:r>
          <a:endParaRPr lang="sv-SE" sz="3000" kern="1200" dirty="0"/>
        </a:p>
      </dsp:txBody>
      <dsp:txXfrm>
        <a:off x="3253738" y="403272"/>
        <a:ext cx="1773443" cy="1182295"/>
      </dsp:txXfrm>
    </dsp:sp>
    <dsp:sp modelId="{597EBBA5-FB08-4B12-9A2B-65DA363658AF}">
      <dsp:nvSpPr>
        <dsp:cNvPr id="0" name=""/>
        <dsp:cNvSpPr/>
      </dsp:nvSpPr>
      <dsp:spPr>
        <a:xfrm>
          <a:off x="5322755" y="403272"/>
          <a:ext cx="2955738" cy="1182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000" kern="1200" dirty="0" smtClean="0"/>
            <a:t>Följ upp</a:t>
          </a:r>
          <a:endParaRPr lang="sv-SE" sz="3000" kern="1200" dirty="0"/>
        </a:p>
      </dsp:txBody>
      <dsp:txXfrm>
        <a:off x="5913903" y="403272"/>
        <a:ext cx="1773443" cy="1182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78A5103B-0224-4176-9501-700DC9294E78}" type="datetimeFigureOut">
              <a:rPr lang="sv-SE" smtClean="0"/>
              <a:t>2016-09-19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BC550E0-8E46-446A-8F50-365C16D6FCA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9798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192F1483-26B3-46C3-A275-957D79678E9B}" type="datetimeFigureOut">
              <a:rPr lang="sv-SE" smtClean="0"/>
              <a:t>2016-09-19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68B9F57A-8B25-43A6-BD4F-E7C0D7B56C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80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Punkterna</a:t>
            </a:r>
            <a:r>
              <a:rPr lang="sv-SE" baseline="0" dirty="0" smtClean="0"/>
              <a:t> kommer delvis igen under 8 Uppföljning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58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Punkterna</a:t>
            </a:r>
            <a:r>
              <a:rPr lang="sv-SE" baseline="0" dirty="0" smtClean="0"/>
              <a:t> kommer delvis igen under 8 Uppföljning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58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Punkterna</a:t>
            </a:r>
            <a:r>
              <a:rPr lang="sv-SE" baseline="0" dirty="0" smtClean="0"/>
              <a:t> kommer delvis igen under 8 Uppföljning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581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Punkterna</a:t>
            </a:r>
            <a:r>
              <a:rPr lang="sv-SE" baseline="0" dirty="0" smtClean="0"/>
              <a:t> kommer delvis igen under 8 Uppföljning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581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Punkterna</a:t>
            </a:r>
            <a:r>
              <a:rPr lang="sv-SE" baseline="0" dirty="0" smtClean="0"/>
              <a:t> kommer delvis igen under 8 Uppföljning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581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Nu har vi</a:t>
            </a:r>
            <a:r>
              <a:rPr lang="sv-SE" baseline="0" dirty="0" smtClean="0"/>
              <a:t> sett appen ur användarens perspektiv, men vad behöver vi göra?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BFC2A-82B8-4193-AC2F-BAFDE3477151}" type="slidenum">
              <a:rPr lang="sv-SE" smtClean="0">
                <a:solidFill>
                  <a:prstClr val="black"/>
                </a:solidFill>
              </a:rPr>
              <a:pPr/>
              <a:t>17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9F57A-8B25-43A6-BD4F-E7C0D7B56C8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59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95C8-B9AB-458A-A596-E346E82896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2743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D44E1-F240-4B93-832C-130D793A309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10645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6C98A-CD04-4671-9EA8-E38B7F3F940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146375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5759450" cy="661288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7545" y="1628775"/>
            <a:ext cx="5770562" cy="4392613"/>
          </a:xfrm>
        </p:spPr>
        <p:txBody>
          <a:bodyPr/>
          <a:lstStyle>
            <a:lvl1pPr marL="342900" indent="-342900">
              <a:buFont typeface="Verdana" pitchFamily="34" charset="0"/>
              <a:buChar char="–"/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6694487" y="830263"/>
            <a:ext cx="2449513" cy="5527675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04726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0" y="830263"/>
            <a:ext cx="2449513" cy="5522829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6238" y="908720"/>
            <a:ext cx="5759450" cy="661288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2916239" y="1628775"/>
            <a:ext cx="5770562" cy="4392613"/>
          </a:xfrm>
        </p:spPr>
        <p:txBody>
          <a:bodyPr/>
          <a:lstStyle>
            <a:lvl1pPr marL="342900" indent="-342900">
              <a:buFont typeface="Verdana" pitchFamily="34" charset="0"/>
              <a:buChar char="–"/>
              <a:defRPr sz="24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98434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9AF5-4EA0-4AEC-820F-AADECD55E6F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33085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D6C88-651E-4384-BC13-2F85595EEF92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682166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C2CDC-CA14-4F7C-BF5B-24207744B22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64153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F69C9-269E-4118-9851-0625F33B6F4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56939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812FA-F875-44EC-B4D1-0B969D7EC22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33363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F6A37-6E3F-456C-8D52-793340F9540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38385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1AB44-7375-4FB1-95CB-24C04DB0112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833561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5342-D6F9-4623-8E87-B0697ABC297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9412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BFA6F3-A345-42E6-92CD-72CB5B9B04E8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sh dir="u"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skyddadnatur.naturvardsverket.s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www.skogsstyrelsen.se/Aga-och-bruka/Skogsbruk/Skota-skog-/God-miljohansyn/Faktablad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://fsc.wbts.se/" TargetMode="External"/><Relationship Id="rId4" Type="http://schemas.openxmlformats.org/officeDocument/2006/relationships/hyperlink" Target="https://se.fsc.org/laer-dig-mer-om-fsc-webbutbildning.344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grontaparaply.se" TargetMode="External"/><Relationship Id="rId3" Type="http://schemas.openxmlformats.org/officeDocument/2006/relationships/hyperlink" Target="http://fsc.wbts.se/" TargetMode="External"/><Relationship Id="rId7" Type="http://schemas.openxmlformats.org/officeDocument/2006/relationships/hyperlink" Target="mailto:Martin.persson@lrfkonsult.se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allsjobol@gmail.com" TargetMode="External"/><Relationship Id="rId5" Type="http://schemas.openxmlformats.org/officeDocument/2006/relationships/hyperlink" Target="mailto:vallsjobol@telia.com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elratt.s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Valbara fördjupningspunkter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Skogsbruksplanen</a:t>
            </a:r>
          </a:p>
          <a:p>
            <a:r>
              <a:rPr lang="sv-SE" dirty="0" smtClean="0"/>
              <a:t>FSC:s webbkurser</a:t>
            </a:r>
          </a:p>
          <a:p>
            <a:r>
              <a:rPr lang="sv-SE" dirty="0" smtClean="0"/>
              <a:t>Traktdirektivet</a:t>
            </a:r>
          </a:p>
          <a:p>
            <a:r>
              <a:rPr lang="sv-SE" dirty="0" smtClean="0"/>
              <a:t>Skillnad FSC-PEFC</a:t>
            </a:r>
          </a:p>
          <a:p>
            <a:r>
              <a:rPr lang="sv-SE" dirty="0" smtClean="0"/>
              <a:t>Markomvandling</a:t>
            </a:r>
          </a:p>
          <a:p>
            <a:r>
              <a:rPr lang="sv-SE" dirty="0" smtClean="0"/>
              <a:t>Höga bevarandevärden HCVF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60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Speciella värden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4"/>
          </p:nvPr>
        </p:nvSpPr>
        <p:spPr>
          <a:xfrm>
            <a:off x="251521" y="3717032"/>
            <a:ext cx="3312368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/>
              <a:t>Automatisk genomsökning och uppdatering av alla avdelningar kan göras från planens startsida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75"/>
          <a:stretch/>
        </p:blipFill>
        <p:spPr bwMode="auto">
          <a:xfrm>
            <a:off x="279201" y="1823992"/>
            <a:ext cx="3851920" cy="189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med rundade hörn 5"/>
          <p:cNvSpPr/>
          <p:nvPr/>
        </p:nvSpPr>
        <p:spPr>
          <a:xfrm>
            <a:off x="1682849" y="2769624"/>
            <a:ext cx="1080120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05" y="1802482"/>
            <a:ext cx="49053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med rundade hörn 8"/>
          <p:cNvSpPr/>
          <p:nvPr/>
        </p:nvSpPr>
        <p:spPr>
          <a:xfrm>
            <a:off x="6804248" y="4653136"/>
            <a:ext cx="864096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Höger 3"/>
          <p:cNvSpPr/>
          <p:nvPr/>
        </p:nvSpPr>
        <p:spPr>
          <a:xfrm>
            <a:off x="2831181" y="2810392"/>
            <a:ext cx="151596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3073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64"/>
            <a:ext cx="62103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618" y="116632"/>
            <a:ext cx="4400844" cy="1296144"/>
          </a:xfrm>
        </p:spPr>
        <p:txBody>
          <a:bodyPr/>
          <a:lstStyle/>
          <a:p>
            <a:r>
              <a:rPr lang="sv-SE" dirty="0" smtClean="0"/>
              <a:t>Speciella värden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4"/>
          </p:nvPr>
        </p:nvSpPr>
        <p:spPr>
          <a:xfrm>
            <a:off x="323529" y="5157192"/>
            <a:ext cx="2664296" cy="1080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dirty="0" smtClean="0"/>
              <a:t>Inte lätt att hitta, leta efter ikonen med en uggla!!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755576" y="1774471"/>
            <a:ext cx="1296144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/>
          <p:cNvSpPr/>
          <p:nvPr/>
        </p:nvSpPr>
        <p:spPr>
          <a:xfrm>
            <a:off x="2237875" y="2122740"/>
            <a:ext cx="355070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412776"/>
            <a:ext cx="5772150" cy="5114925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öger 3"/>
          <p:cNvSpPr/>
          <p:nvPr/>
        </p:nvSpPr>
        <p:spPr>
          <a:xfrm rot="3507865">
            <a:off x="1599017" y="2931049"/>
            <a:ext cx="1987856" cy="162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med rundade hörn 10"/>
          <p:cNvSpPr/>
          <p:nvPr/>
        </p:nvSpPr>
        <p:spPr>
          <a:xfrm>
            <a:off x="3176318" y="3821458"/>
            <a:ext cx="1296144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38" y="1"/>
            <a:ext cx="4486209" cy="339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öger 4"/>
          <p:cNvSpPr/>
          <p:nvPr/>
        </p:nvSpPr>
        <p:spPr>
          <a:xfrm rot="18349664">
            <a:off x="3815971" y="3205753"/>
            <a:ext cx="1312696" cy="20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20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64"/>
            <a:ext cx="62103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5759450" cy="661288"/>
          </a:xfrm>
        </p:spPr>
        <p:txBody>
          <a:bodyPr/>
          <a:lstStyle/>
          <a:p>
            <a:r>
              <a:rPr lang="sv-SE" dirty="0" smtClean="0"/>
              <a:t>Certifieringsdata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4"/>
          </p:nvPr>
        </p:nvSpPr>
        <p:spPr>
          <a:xfrm>
            <a:off x="323529" y="5157192"/>
            <a:ext cx="2664296" cy="1080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dirty="0" smtClean="0"/>
              <a:t>Inte lätt att hitta, leta efter ikonen med en uggla!!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755576" y="1774471"/>
            <a:ext cx="1296144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/>
          <p:cNvSpPr/>
          <p:nvPr/>
        </p:nvSpPr>
        <p:spPr>
          <a:xfrm>
            <a:off x="2237875" y="2122740"/>
            <a:ext cx="355070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412776"/>
            <a:ext cx="5772150" cy="5114925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öger 3"/>
          <p:cNvSpPr/>
          <p:nvPr/>
        </p:nvSpPr>
        <p:spPr>
          <a:xfrm rot="3507865">
            <a:off x="1599017" y="2931049"/>
            <a:ext cx="1987856" cy="162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59436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ktangel med rundade hörn 10"/>
          <p:cNvSpPr/>
          <p:nvPr/>
        </p:nvSpPr>
        <p:spPr>
          <a:xfrm>
            <a:off x="3105150" y="3344839"/>
            <a:ext cx="2042914" cy="1842415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ndad rektangulär 11"/>
          <p:cNvSpPr/>
          <p:nvPr/>
        </p:nvSpPr>
        <p:spPr>
          <a:xfrm>
            <a:off x="5991225" y="4935514"/>
            <a:ext cx="2091283" cy="1338980"/>
          </a:xfrm>
          <a:prstGeom prst="wedgeRoundRectCallout">
            <a:avLst>
              <a:gd name="adj1" fmla="val -101727"/>
              <a:gd name="adj2" fmla="val -479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Välj ut vilka bestånd som ska skötas lövdominerade framöver!</a:t>
            </a:r>
            <a:endParaRPr lang="sv-SE" sz="1600" dirty="0"/>
          </a:p>
        </p:txBody>
      </p:sp>
      <p:sp>
        <p:nvSpPr>
          <p:cNvPr id="13" name="Rundad rektangulär 12"/>
          <p:cNvSpPr/>
          <p:nvPr/>
        </p:nvSpPr>
        <p:spPr>
          <a:xfrm>
            <a:off x="6103640" y="3501008"/>
            <a:ext cx="2863899" cy="1338980"/>
          </a:xfrm>
          <a:prstGeom prst="wedgeRoundRectCallout">
            <a:avLst>
              <a:gd name="adj1" fmla="val -86711"/>
              <a:gd name="adj2" fmla="val 196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Specialfall: På vissa fastigheter är stor andel satt som NO/NS och då kan man peka ut de värdefullaste 5% genom att markera här</a:t>
            </a:r>
            <a:endParaRPr lang="sv-SE" sz="1600" dirty="0"/>
          </a:p>
        </p:txBody>
      </p:sp>
      <p:sp>
        <p:nvSpPr>
          <p:cNvPr id="14" name="Rundad rektangulär 13"/>
          <p:cNvSpPr/>
          <p:nvPr/>
        </p:nvSpPr>
        <p:spPr>
          <a:xfrm>
            <a:off x="6210300" y="1196752"/>
            <a:ext cx="2863899" cy="1721394"/>
          </a:xfrm>
          <a:prstGeom prst="wedgeRoundRectCallout">
            <a:avLst>
              <a:gd name="adj1" fmla="val -110263"/>
              <a:gd name="adj2" fmla="val 861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Naturvärdeklass 1-4 utifrån naturvärdesbedömningen</a:t>
            </a:r>
          </a:p>
          <a:p>
            <a:pPr algn="ctr"/>
            <a:endParaRPr lang="sv-SE" sz="1600" dirty="0" smtClean="0"/>
          </a:p>
          <a:p>
            <a:pPr algn="ctr"/>
            <a:endParaRPr lang="sv-SE" sz="1600" dirty="0"/>
          </a:p>
          <a:p>
            <a:pPr algn="ctr"/>
            <a:endParaRPr lang="sv-SE" sz="1600" dirty="0" smtClean="0"/>
          </a:p>
          <a:p>
            <a:pPr algn="ctr"/>
            <a:endParaRPr lang="sv-SE" sz="1600" dirty="0"/>
          </a:p>
          <a:p>
            <a:pPr algn="ctr"/>
            <a:endParaRPr lang="sv-S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49" y="1767906"/>
            <a:ext cx="18288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3058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ndad rektangulär 13"/>
          <p:cNvSpPr/>
          <p:nvPr/>
        </p:nvSpPr>
        <p:spPr>
          <a:xfrm>
            <a:off x="6804248" y="404664"/>
            <a:ext cx="2211216" cy="1296144"/>
          </a:xfrm>
          <a:prstGeom prst="wedgeRoundRectCallout">
            <a:avLst>
              <a:gd name="adj1" fmla="val -78701"/>
              <a:gd name="adj2" fmla="val 48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 dirty="0" smtClean="0"/>
          </a:p>
          <a:p>
            <a:pPr algn="ctr"/>
            <a:endParaRPr lang="sv-SE" sz="1600" dirty="0"/>
          </a:p>
          <a:p>
            <a:pPr algn="ctr"/>
            <a:endParaRPr lang="sv-SE" sz="1600" dirty="0" smtClean="0"/>
          </a:p>
          <a:p>
            <a:pPr algn="ctr"/>
            <a:endParaRPr lang="sv-SE" sz="1600" dirty="0"/>
          </a:p>
          <a:p>
            <a:pPr algn="ctr"/>
            <a:endParaRPr lang="sv-SE" sz="1600" dirty="0"/>
          </a:p>
        </p:txBody>
      </p:sp>
      <p:sp>
        <p:nvSpPr>
          <p:cNvPr id="7" name="Rektangel 6"/>
          <p:cNvSpPr/>
          <p:nvPr/>
        </p:nvSpPr>
        <p:spPr>
          <a:xfrm>
            <a:off x="539552" y="1484784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800" b="1" dirty="0"/>
              <a:t>Lågt </a:t>
            </a:r>
            <a:r>
              <a:rPr lang="sv-SE" sz="1800" b="1" dirty="0" smtClean="0"/>
              <a:t>naturvärde 4</a:t>
            </a:r>
            <a:endParaRPr lang="sv-SE" sz="1800" b="1" dirty="0"/>
          </a:p>
          <a:p>
            <a:r>
              <a:rPr lang="sv-SE" sz="1800" dirty="0"/>
              <a:t>Geografiska områden som i sitt nuvarande tillstånd inte eller </a:t>
            </a: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dirty="0" smtClean="0"/>
              <a:t>endast </a:t>
            </a:r>
            <a:r>
              <a:rPr lang="sv-SE" sz="1800" dirty="0"/>
              <a:t>i ringa </a:t>
            </a:r>
            <a:r>
              <a:rPr lang="sv-SE" sz="1800" dirty="0" smtClean="0"/>
              <a:t>omfattning bidrar </a:t>
            </a:r>
            <a:r>
              <a:rPr lang="sv-SE" sz="1800" dirty="0"/>
              <a:t>till biologisk mångfald. T ex produktionsskog och vanlig åker.</a:t>
            </a:r>
          </a:p>
          <a:p>
            <a:r>
              <a:rPr lang="sv-SE" sz="1800" i="1" dirty="0"/>
              <a:t>Ej naturvärdesklass!</a:t>
            </a:r>
          </a:p>
          <a:p>
            <a:r>
              <a:rPr lang="sv-SE" sz="1800" i="1" dirty="0" smtClean="0"/>
              <a:t>----------------------------------------------------------------------------------------------------------</a:t>
            </a:r>
            <a:endParaRPr lang="sv-SE" sz="1800" i="1" dirty="0"/>
          </a:p>
          <a:p>
            <a:r>
              <a:rPr lang="sv-SE" sz="1800" b="1" dirty="0"/>
              <a:t>Visst naturvärde - naturvärdesklass 3</a:t>
            </a:r>
          </a:p>
          <a:p>
            <a:r>
              <a:rPr lang="sv-SE" sz="1800" dirty="0"/>
              <a:t>Naturvärdesobjekt med viss betydelse för biologisk mångfald.</a:t>
            </a:r>
          </a:p>
          <a:p>
            <a:r>
              <a:rPr lang="sv-SE" sz="1800" dirty="0"/>
              <a:t>T ex en stenmur eller en lövdunge i ett åkerlandskap.</a:t>
            </a:r>
          </a:p>
          <a:p>
            <a:endParaRPr lang="sv-SE" sz="1800" b="1" dirty="0" smtClean="0"/>
          </a:p>
          <a:p>
            <a:r>
              <a:rPr lang="sv-SE" sz="1800" b="1" dirty="0" smtClean="0"/>
              <a:t>Påtagligt </a:t>
            </a:r>
            <a:r>
              <a:rPr lang="sv-SE" sz="1800" b="1" dirty="0"/>
              <a:t>naturvärde - naturvärdesklass 2</a:t>
            </a:r>
          </a:p>
          <a:p>
            <a:r>
              <a:rPr lang="sv-SE" sz="1800" dirty="0"/>
              <a:t>Naturvärdesobjekt med särskild betydelse för biologisk mångfald.</a:t>
            </a:r>
          </a:p>
          <a:p>
            <a:r>
              <a:rPr lang="sv-SE" sz="1800" dirty="0"/>
              <a:t>T ex en </a:t>
            </a:r>
            <a:r>
              <a:rPr lang="sv-SE" sz="1800" dirty="0" err="1" smtClean="0"/>
              <a:t>restaurerbar</a:t>
            </a:r>
            <a:r>
              <a:rPr lang="sv-SE" sz="1800" dirty="0" smtClean="0"/>
              <a:t> </a:t>
            </a:r>
            <a:r>
              <a:rPr lang="sv-SE" sz="1800" dirty="0"/>
              <a:t>ängs- och betesmark eller Skogsstyrelsens naturvärdesobjekt</a:t>
            </a:r>
          </a:p>
          <a:p>
            <a:endParaRPr lang="sv-SE" sz="1800" b="1" dirty="0" smtClean="0"/>
          </a:p>
          <a:p>
            <a:r>
              <a:rPr lang="sv-SE" sz="1800" b="1" dirty="0" smtClean="0"/>
              <a:t>Högre </a:t>
            </a:r>
            <a:r>
              <a:rPr lang="sv-SE" sz="1800" b="1" dirty="0"/>
              <a:t>naturvärde - naturvärdesklass 1</a:t>
            </a:r>
          </a:p>
          <a:p>
            <a:r>
              <a:rPr lang="sv-SE" sz="1800" dirty="0"/>
              <a:t>Naturvärdesobjekt med särskilt stor betydelse för biologisk mångfald.</a:t>
            </a:r>
          </a:p>
          <a:p>
            <a:r>
              <a:rPr lang="sv-SE" sz="1800" dirty="0"/>
              <a:t>T ex naturlig ängs- och betesmark, nyckelbiotop eller livsmiljö med kontinuerlig</a:t>
            </a:r>
          </a:p>
          <a:p>
            <a:r>
              <a:rPr lang="sv-SE" sz="1800" dirty="0"/>
              <a:t>ekologisk funktion för </a:t>
            </a:r>
            <a:r>
              <a:rPr lang="sv-SE" sz="1800" dirty="0" err="1"/>
              <a:t>för</a:t>
            </a:r>
            <a:r>
              <a:rPr lang="sv-SE" sz="1800" dirty="0"/>
              <a:t> rödlistad art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343518"/>
            <a:ext cx="7128792" cy="661288"/>
          </a:xfrm>
        </p:spPr>
        <p:txBody>
          <a:bodyPr/>
          <a:lstStyle/>
          <a:p>
            <a:r>
              <a:rPr lang="sv-SE" dirty="0" smtClean="0"/>
              <a:t>Naturvärdeklasser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0467"/>
            <a:ext cx="18288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9820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176" cy="936104"/>
          </a:xfrm>
        </p:spPr>
        <p:txBody>
          <a:bodyPr/>
          <a:lstStyle/>
          <a:p>
            <a:r>
              <a:rPr lang="sv-SE" dirty="0" smtClean="0"/>
              <a:t>Fastighetens planinställningar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91494"/>
            <a:ext cx="56959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undad rektangulär 4"/>
          <p:cNvSpPr/>
          <p:nvPr/>
        </p:nvSpPr>
        <p:spPr>
          <a:xfrm>
            <a:off x="28212" y="2564904"/>
            <a:ext cx="1872208" cy="2304256"/>
          </a:xfrm>
          <a:prstGeom prst="wedgeRoundRectCallout">
            <a:avLst>
              <a:gd name="adj1" fmla="val 57423"/>
              <a:gd name="adj2" fmla="val 615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Ny möjlighet att ange målkommentarer för produktion och naturvård. Många alternativ utifrån lista! Underlättar beskrivningen!</a:t>
            </a:r>
            <a:endParaRPr lang="sv-SE" sz="1600" dirty="0"/>
          </a:p>
        </p:txBody>
      </p:sp>
      <p:sp>
        <p:nvSpPr>
          <p:cNvPr id="6" name="Rundad rektangulär 5"/>
          <p:cNvSpPr/>
          <p:nvPr/>
        </p:nvSpPr>
        <p:spPr>
          <a:xfrm>
            <a:off x="4355976" y="980728"/>
            <a:ext cx="2088232" cy="1010766"/>
          </a:xfrm>
          <a:prstGeom prst="wedgeRoundRectCallout">
            <a:avLst>
              <a:gd name="adj1" fmla="val -69597"/>
              <a:gd name="adj2" fmla="val 2362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Bocka i så att HKL visas i kartan även på NS/NO</a:t>
            </a:r>
            <a:endParaRPr lang="sv-SE" sz="1600" dirty="0"/>
          </a:p>
        </p:txBody>
      </p:sp>
      <p:sp>
        <p:nvSpPr>
          <p:cNvPr id="8" name="Rundad rektangulär 7"/>
          <p:cNvSpPr/>
          <p:nvPr/>
        </p:nvSpPr>
        <p:spPr>
          <a:xfrm>
            <a:off x="7524328" y="980728"/>
            <a:ext cx="1619672" cy="1656184"/>
          </a:xfrm>
          <a:prstGeom prst="wedgeRoundRectCallout">
            <a:avLst>
              <a:gd name="adj1" fmla="val -195515"/>
              <a:gd name="adj2" fmla="val 1980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N</a:t>
            </a:r>
            <a:r>
              <a:rPr lang="sv-SE" sz="1600" dirty="0" smtClean="0"/>
              <a:t>y, välj mellan 4 olika klasser mellan mycket höga till ringa naturvärden</a:t>
            </a:r>
            <a:endParaRPr lang="sv-SE" sz="1600" dirty="0"/>
          </a:p>
        </p:txBody>
      </p:sp>
      <p:sp>
        <p:nvSpPr>
          <p:cNvPr id="9" name="Rundad rektangulär 8"/>
          <p:cNvSpPr/>
          <p:nvPr/>
        </p:nvSpPr>
        <p:spPr>
          <a:xfrm>
            <a:off x="7524328" y="4340919"/>
            <a:ext cx="1639385" cy="2013025"/>
          </a:xfrm>
          <a:prstGeom prst="wedgeRoundRectCallout">
            <a:avLst>
              <a:gd name="adj1" fmla="val -174293"/>
              <a:gd name="adj2" fmla="val 26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Använd alltid fuktighetsklass annars fungerar inte Speciella värden</a:t>
            </a:r>
            <a:r>
              <a:rPr lang="sv-SE" dirty="0" smtClean="0"/>
              <a:t>!</a:t>
            </a:r>
            <a:endParaRPr lang="sv-SE" dirty="0"/>
          </a:p>
        </p:txBody>
      </p:sp>
      <p:sp>
        <p:nvSpPr>
          <p:cNvPr id="10" name="Rektangel med rundade hörn 9"/>
          <p:cNvSpPr/>
          <p:nvPr/>
        </p:nvSpPr>
        <p:spPr>
          <a:xfrm>
            <a:off x="1929928" y="4869160"/>
            <a:ext cx="3938215" cy="690793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med rundade hörn 10"/>
          <p:cNvSpPr/>
          <p:nvPr/>
        </p:nvSpPr>
        <p:spPr>
          <a:xfrm>
            <a:off x="3203848" y="3789040"/>
            <a:ext cx="1512168" cy="288032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1247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78" y="2041313"/>
            <a:ext cx="56007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51817" y="579552"/>
            <a:ext cx="5228295" cy="1121255"/>
          </a:xfrm>
        </p:spPr>
        <p:txBody>
          <a:bodyPr/>
          <a:lstStyle/>
          <a:p>
            <a:r>
              <a:rPr lang="sv-SE" dirty="0" smtClean="0"/>
              <a:t>Nytt om planutskrifter</a:t>
            </a:r>
            <a:endParaRPr lang="sv-SE" dirty="0"/>
          </a:p>
        </p:txBody>
      </p:sp>
      <p:sp>
        <p:nvSpPr>
          <p:cNvPr id="6" name="Rektangel med rundade hörn 5"/>
          <p:cNvSpPr/>
          <p:nvPr/>
        </p:nvSpPr>
        <p:spPr>
          <a:xfrm>
            <a:off x="3075756" y="3770312"/>
            <a:ext cx="1489440" cy="536931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med rundade hörn 10"/>
          <p:cNvSpPr/>
          <p:nvPr/>
        </p:nvSpPr>
        <p:spPr>
          <a:xfrm>
            <a:off x="4826298" y="2525202"/>
            <a:ext cx="2569937" cy="555091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ndad rektangulär 6"/>
          <p:cNvSpPr/>
          <p:nvPr/>
        </p:nvSpPr>
        <p:spPr>
          <a:xfrm>
            <a:off x="5724128" y="592769"/>
            <a:ext cx="2808312" cy="1296144"/>
          </a:xfrm>
          <a:prstGeom prst="wedgeRoundRectCallout">
            <a:avLst>
              <a:gd name="adj1" fmla="val -16023"/>
              <a:gd name="adj2" fmla="val 969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Nytt, även kommentarsfälten visas!</a:t>
            </a:r>
            <a:endParaRPr lang="sv-SE" dirty="0"/>
          </a:p>
        </p:txBody>
      </p:sp>
      <p:sp>
        <p:nvSpPr>
          <p:cNvPr id="8" name="Rundad rektangulär 7"/>
          <p:cNvSpPr/>
          <p:nvPr/>
        </p:nvSpPr>
        <p:spPr>
          <a:xfrm>
            <a:off x="121923" y="2041313"/>
            <a:ext cx="2433853" cy="1171663"/>
          </a:xfrm>
          <a:prstGeom prst="wedgeRoundRectCallout">
            <a:avLst>
              <a:gd name="adj1" fmla="val 73452"/>
              <a:gd name="adj2" fmla="val 1052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Lövdominerade avdelningar</a:t>
            </a:r>
            <a:endParaRPr lang="sv-SE" dirty="0"/>
          </a:p>
        </p:txBody>
      </p:sp>
      <p:sp>
        <p:nvSpPr>
          <p:cNvPr id="9" name="Rundad rektangulär 8"/>
          <p:cNvSpPr/>
          <p:nvPr/>
        </p:nvSpPr>
        <p:spPr>
          <a:xfrm>
            <a:off x="121923" y="4307243"/>
            <a:ext cx="2433853" cy="1171663"/>
          </a:xfrm>
          <a:prstGeom prst="wedgeRoundRectCallout">
            <a:avLst>
              <a:gd name="adj1" fmla="val 76297"/>
              <a:gd name="adj2" fmla="val -589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Sammanställning av speciella värden</a:t>
            </a:r>
            <a:endParaRPr lang="sv-SE" dirty="0"/>
          </a:p>
        </p:txBody>
      </p:sp>
      <p:sp>
        <p:nvSpPr>
          <p:cNvPr id="10" name="Rektangel med rundade hörn 9"/>
          <p:cNvSpPr/>
          <p:nvPr/>
        </p:nvSpPr>
        <p:spPr>
          <a:xfrm>
            <a:off x="4826299" y="5013176"/>
            <a:ext cx="1284968" cy="288032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4959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4938" y="127450"/>
            <a:ext cx="2124814" cy="1168694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Laser-</a:t>
            </a:r>
            <a:br>
              <a:rPr lang="sv-SE" dirty="0" smtClean="0"/>
            </a:br>
            <a:r>
              <a:rPr lang="sv-SE" dirty="0" smtClean="0"/>
              <a:t>data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629670" cy="65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82" y="0"/>
            <a:ext cx="669052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undad rektangulär 6"/>
          <p:cNvSpPr/>
          <p:nvPr/>
        </p:nvSpPr>
        <p:spPr>
          <a:xfrm>
            <a:off x="7140685" y="3729338"/>
            <a:ext cx="2016224" cy="1440160"/>
          </a:xfrm>
          <a:prstGeom prst="wedgeRoundRectCallout">
            <a:avLst>
              <a:gd name="adj1" fmla="val -96805"/>
              <a:gd name="adj2" fmla="val -689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Jämför </a:t>
            </a:r>
            <a:r>
              <a:rPr lang="sv-SE" sz="1600" dirty="0" err="1" smtClean="0"/>
              <a:t>laserdatats</a:t>
            </a:r>
            <a:r>
              <a:rPr lang="sv-SE" sz="1600" dirty="0" smtClean="0"/>
              <a:t> scannade volym med dina uppgifter i pcSKOGs databas</a:t>
            </a:r>
            <a:endParaRPr lang="sv-SE" sz="1600" dirty="0"/>
          </a:p>
        </p:txBody>
      </p:sp>
      <p:sp>
        <p:nvSpPr>
          <p:cNvPr id="8" name="Rektangel med rundade hörn 7"/>
          <p:cNvSpPr/>
          <p:nvPr/>
        </p:nvSpPr>
        <p:spPr>
          <a:xfrm>
            <a:off x="3923928" y="3933056"/>
            <a:ext cx="2736304" cy="36004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/>
          <p:cNvSpPr/>
          <p:nvPr/>
        </p:nvSpPr>
        <p:spPr>
          <a:xfrm>
            <a:off x="5023888" y="2230262"/>
            <a:ext cx="1152128" cy="1514154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undad rektangulär 9"/>
          <p:cNvSpPr/>
          <p:nvPr/>
        </p:nvSpPr>
        <p:spPr>
          <a:xfrm>
            <a:off x="107504" y="1628800"/>
            <a:ext cx="2016224" cy="1944216"/>
          </a:xfrm>
          <a:prstGeom prst="wedgeRoundRectCallout">
            <a:avLst>
              <a:gd name="adj1" fmla="val 64912"/>
              <a:gd name="adj2" fmla="val -431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Teman skapas automatiskt när beräkna väljs!</a:t>
            </a:r>
          </a:p>
          <a:p>
            <a:pPr algn="ctr"/>
            <a:r>
              <a:rPr lang="sv-SE" sz="1600" dirty="0" smtClean="0">
                <a:solidFill>
                  <a:schemeClr val="tx1"/>
                </a:solidFill>
              </a:rPr>
              <a:t>Det är skillnaden mellan dina data och laserdata som visas (</a:t>
            </a:r>
            <a:r>
              <a:rPr lang="sv-SE" sz="1600" dirty="0" err="1" smtClean="0">
                <a:solidFill>
                  <a:schemeClr val="tx1"/>
                </a:solidFill>
              </a:rPr>
              <a:t>vol</a:t>
            </a:r>
            <a:r>
              <a:rPr lang="sv-SE" sz="1600" dirty="0" smtClean="0">
                <a:solidFill>
                  <a:schemeClr val="tx1"/>
                </a:solidFill>
              </a:rPr>
              <a:t> &amp; %)!</a:t>
            </a:r>
            <a:endParaRPr lang="sv-SE" sz="1600" dirty="0">
              <a:solidFill>
                <a:schemeClr val="tx1"/>
              </a:solidFill>
            </a:endParaRPr>
          </a:p>
        </p:txBody>
      </p:sp>
      <p:sp>
        <p:nvSpPr>
          <p:cNvPr id="11" name="Rektangel med rundade hörn 10"/>
          <p:cNvSpPr/>
          <p:nvPr/>
        </p:nvSpPr>
        <p:spPr>
          <a:xfrm>
            <a:off x="2461582" y="144016"/>
            <a:ext cx="1266162" cy="2304256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65" y="2513744"/>
            <a:ext cx="1333288" cy="149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148"/>
            <a:ext cx="2895351" cy="230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undad rektangulär 13"/>
          <p:cNvSpPr/>
          <p:nvPr/>
        </p:nvSpPr>
        <p:spPr>
          <a:xfrm>
            <a:off x="4355976" y="4797152"/>
            <a:ext cx="2016224" cy="1440160"/>
          </a:xfrm>
          <a:prstGeom prst="wedgeRoundRectCallout">
            <a:avLst>
              <a:gd name="adj1" fmla="val -82806"/>
              <a:gd name="adj2" fmla="val -1145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Teman skapas automatiskt när beräkna väljs! Här färglagt efter laservolymen.</a:t>
            </a:r>
            <a:endParaRPr lang="sv-SE" sz="1600" dirty="0"/>
          </a:p>
        </p:txBody>
      </p:sp>
      <p:sp>
        <p:nvSpPr>
          <p:cNvPr id="5" name="Uppåtvinklad 4"/>
          <p:cNvSpPr/>
          <p:nvPr/>
        </p:nvSpPr>
        <p:spPr>
          <a:xfrm rot="16200000" flipH="1">
            <a:off x="2023453" y="4421739"/>
            <a:ext cx="1869442" cy="892076"/>
          </a:xfrm>
          <a:prstGeom prst="bentUpArrow">
            <a:avLst>
              <a:gd name="adj1" fmla="val 1669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451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74993547"/>
              </p:ext>
            </p:extLst>
          </p:nvPr>
        </p:nvGraphicFramePr>
        <p:xfrm>
          <a:off x="251520" y="109538"/>
          <a:ext cx="8640960" cy="3823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9" b="15631"/>
          <a:stretch/>
        </p:blipFill>
        <p:spPr bwMode="auto">
          <a:xfrm>
            <a:off x="683568" y="3933055"/>
            <a:ext cx="7893695" cy="235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812FA-F875-44EC-B4D1-0B969D7EC229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0749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C5FC47-1A4A-4433-9B13-76D2E22EF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CCC5FC47-1A4A-4433-9B13-76D2E22EF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1453D0-7F51-4FFE-B8A8-0D9D49EBD8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671453D0-7F51-4FFE-B8A8-0D9D49EBD8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23EE7E-A98F-437A-84F1-D6A257A100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6423EE7E-A98F-437A-84F1-D6A257A100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F0B36A-9B0E-4B2F-A95B-8C6A043A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EAF0B36A-9B0E-4B2F-A95B-8C6A043A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48" y="1089135"/>
            <a:ext cx="5043052" cy="52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064896" cy="1022945"/>
          </a:xfrm>
        </p:spPr>
        <p:txBody>
          <a:bodyPr>
            <a:normAutofit/>
          </a:bodyPr>
          <a:lstStyle/>
          <a:p>
            <a:r>
              <a:rPr lang="sv-SE" dirty="0" smtClean="0"/>
              <a:t>Terrängtransportavstånd</a:t>
            </a:r>
            <a:endParaRPr lang="sv-SE" dirty="0"/>
          </a:p>
        </p:txBody>
      </p:sp>
      <p:sp>
        <p:nvSpPr>
          <p:cNvPr id="8" name="Höger 7"/>
          <p:cNvSpPr/>
          <p:nvPr/>
        </p:nvSpPr>
        <p:spPr>
          <a:xfrm rot="1189454">
            <a:off x="4058538" y="3734305"/>
            <a:ext cx="3694664" cy="1451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" y="1931665"/>
            <a:ext cx="412432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med rundade hörn 6"/>
          <p:cNvSpPr/>
          <p:nvPr/>
        </p:nvSpPr>
        <p:spPr>
          <a:xfrm>
            <a:off x="2844933" y="3001188"/>
            <a:ext cx="1296144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179512" y="4509120"/>
            <a:ext cx="3313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Automatisk beräkning av terrängtransportavstånd, bra funktion om du ska exportera till BM-Win!</a:t>
            </a:r>
            <a:endParaRPr lang="sv-SE" dirty="0"/>
          </a:p>
        </p:txBody>
      </p:sp>
      <p:pic>
        <p:nvPicPr>
          <p:cNvPr id="10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754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Målklassning och standarden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43608" y="1981200"/>
            <a:ext cx="7200800" cy="4114800"/>
          </a:xfrm>
        </p:spPr>
        <p:txBody>
          <a:bodyPr/>
          <a:lstStyle/>
          <a:p>
            <a:pPr marL="0" indent="0">
              <a:buNone/>
            </a:pPr>
            <a:r>
              <a:rPr lang="sv-SE" b="1" dirty="0" smtClean="0"/>
              <a:t>PG, NS och NO</a:t>
            </a:r>
            <a:endParaRPr lang="sv-SE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Standarden säger inget om målklasser utan bara </a:t>
            </a:r>
          </a:p>
          <a:p>
            <a:pPr>
              <a:buFontTx/>
              <a:buChar char="-"/>
            </a:pPr>
            <a:r>
              <a:rPr lang="sv-SE" sz="2400" dirty="0" smtClean="0"/>
              <a:t>5% avsatt skogsmark och </a:t>
            </a:r>
          </a:p>
          <a:p>
            <a:pPr>
              <a:buFontTx/>
              <a:buChar char="-"/>
            </a:pPr>
            <a:r>
              <a:rPr lang="sv-SE" sz="2400" dirty="0" smtClean="0"/>
              <a:t>höga bevarandevärden och höga naturvärden.</a:t>
            </a:r>
          </a:p>
          <a:p>
            <a:pPr>
              <a:buFontTx/>
              <a:buChar char="-"/>
            </a:pPr>
            <a:endParaRPr lang="sv-SE" sz="2400" dirty="0">
              <a:solidFill>
                <a:schemeClr val="tx1"/>
              </a:solidFill>
            </a:endParaRPr>
          </a:p>
          <a:p>
            <a:pPr marL="3543300" lvl="8" indent="0">
              <a:buNone/>
            </a:pPr>
            <a:r>
              <a:rPr lang="sv-SE" sz="1800" dirty="0" smtClean="0">
                <a:solidFill>
                  <a:schemeClr val="tx1"/>
                </a:solidFill>
              </a:rPr>
              <a:t>Därför behöver alla medlemmar </a:t>
            </a:r>
          </a:p>
          <a:p>
            <a:pPr marL="3543300" lvl="8" indent="0">
              <a:buNone/>
            </a:pPr>
            <a:r>
              <a:rPr lang="sv-SE" sz="1800" dirty="0" smtClean="0">
                <a:solidFill>
                  <a:schemeClr val="tx1"/>
                </a:solidFill>
              </a:rPr>
              <a:t>tydliggöra om vi kan sätta likhets-</a:t>
            </a:r>
          </a:p>
          <a:p>
            <a:pPr marL="3543300" lvl="8" indent="0">
              <a:buNone/>
            </a:pPr>
            <a:r>
              <a:rPr lang="sv-SE" sz="1800" dirty="0" smtClean="0">
                <a:solidFill>
                  <a:schemeClr val="tx1"/>
                </a:solidFill>
              </a:rPr>
              <a:t>tecken mellan avsatt areal och NO/NS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3574014" cy="21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3104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Skogsbruksplanen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2741144"/>
              </p:ext>
            </p:extLst>
          </p:nvPr>
        </p:nvGraphicFramePr>
        <p:xfrm>
          <a:off x="467544" y="1556792"/>
          <a:ext cx="8280920" cy="19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2339752" y="4005064"/>
            <a:ext cx="50577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dirty="0" smtClean="0"/>
              <a:t>Beskrivs i Princip 7 – Skötselplan</a:t>
            </a:r>
          </a:p>
          <a:p>
            <a:pPr algn="ctr"/>
            <a:r>
              <a:rPr lang="sv-SE" sz="2800" dirty="0" smtClean="0"/>
              <a:t> och i bilaga 3A och 3B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014770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143000"/>
          </a:xfrm>
        </p:spPr>
        <p:txBody>
          <a:bodyPr/>
          <a:lstStyle/>
          <a:p>
            <a:r>
              <a:rPr lang="sv-SE" dirty="0" smtClean="0"/>
              <a:t>Informationssökning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491880" y="1340769"/>
            <a:ext cx="3384376" cy="5283822"/>
          </a:xfrm>
        </p:spPr>
        <p:txBody>
          <a:bodyPr/>
          <a:lstStyle/>
          <a:p>
            <a:pPr marL="0" indent="0">
              <a:buNone/>
            </a:pPr>
            <a:r>
              <a:rPr lang="sv-SE" sz="1400" dirty="0" smtClean="0"/>
              <a:t>Naturvårdsverket</a:t>
            </a:r>
          </a:p>
          <a:p>
            <a:pPr marL="0" indent="0">
              <a:buNone/>
            </a:pPr>
            <a:r>
              <a:rPr lang="sv-SE" sz="1400" dirty="0" smtClean="0">
                <a:hlinkClick r:id="rId4"/>
              </a:rPr>
              <a:t>http</a:t>
            </a:r>
            <a:r>
              <a:rPr lang="sv-SE" sz="1400" dirty="0">
                <a:hlinkClick r:id="rId4"/>
              </a:rPr>
              <a:t>://skyddadnatur.naturvardsverket.se</a:t>
            </a:r>
            <a:r>
              <a:rPr lang="sv-SE" sz="1400" dirty="0" smtClean="0">
                <a:hlinkClick r:id="rId4"/>
              </a:rPr>
              <a:t>/</a:t>
            </a:r>
            <a:endParaRPr lang="sv-SE" sz="1400" dirty="0" smtClean="0"/>
          </a:p>
          <a:p>
            <a:pPr marL="0" indent="0">
              <a:buNone/>
            </a:pPr>
            <a:endParaRPr lang="sv-SE" sz="1400" dirty="0" smtClean="0"/>
          </a:p>
          <a:p>
            <a:pPr marL="0" indent="0">
              <a:buNone/>
            </a:pPr>
            <a:endParaRPr lang="sv-SE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5725"/>
            <a:ext cx="2374255" cy="551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20</a:t>
            </a:fld>
            <a:endParaRPr lang="sv-S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32856"/>
            <a:ext cx="2712740" cy="29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790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143000"/>
          </a:xfrm>
        </p:spPr>
        <p:txBody>
          <a:bodyPr/>
          <a:lstStyle/>
          <a:p>
            <a:r>
              <a:rPr lang="sv-SE" dirty="0" smtClean="0"/>
              <a:t>Målbilderna via Skogsstyrelsens sida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102" y="6309319"/>
            <a:ext cx="5962154" cy="315271"/>
          </a:xfrm>
        </p:spPr>
        <p:txBody>
          <a:bodyPr/>
          <a:lstStyle/>
          <a:p>
            <a:pPr marL="0" indent="0">
              <a:buNone/>
            </a:pPr>
            <a:r>
              <a:rPr lang="sv-SE" sz="1400" dirty="0">
                <a:hlinkClick r:id="rId4"/>
              </a:rPr>
              <a:t>http://www.skogsstyrelsen.se/Aga-och-bruka/Skogsbruk/Skota-skog-/God-miljohansyn/Faktablad</a:t>
            </a:r>
            <a:r>
              <a:rPr lang="sv-SE" sz="1400" dirty="0" smtClean="0">
                <a:hlinkClick r:id="rId4"/>
              </a:rPr>
              <a:t>/</a:t>
            </a:r>
            <a:endParaRPr lang="sv-SE" sz="1400" dirty="0" smtClean="0"/>
          </a:p>
          <a:p>
            <a:pPr marL="0" indent="0">
              <a:buNone/>
            </a:pPr>
            <a:endParaRPr lang="sv-SE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2" y="1196752"/>
            <a:ext cx="7150001" cy="491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99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5405" y="267662"/>
            <a:ext cx="7772400" cy="1143000"/>
          </a:xfrm>
        </p:spPr>
        <p:txBody>
          <a:bodyPr/>
          <a:lstStyle/>
          <a:p>
            <a:r>
              <a:rPr lang="sv-SE" dirty="0" smtClean="0"/>
              <a:t>Avverkningsnivå</a:t>
            </a:r>
            <a:br>
              <a:rPr lang="sv-SE" dirty="0" smtClean="0"/>
            </a:br>
            <a:r>
              <a:rPr lang="sv-SE" dirty="0" smtClean="0"/>
              <a:t>-</a:t>
            </a:r>
            <a:r>
              <a:rPr lang="sv-SE" sz="2800" dirty="0" smtClean="0"/>
              <a:t>hjälpblankett</a:t>
            </a:r>
            <a:endParaRPr lang="sv-SE" sz="2800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5.6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" y="1509808"/>
            <a:ext cx="4332535" cy="409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110703"/>
            <a:ext cx="526732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521">
            <a:off x="6991548" y="243739"/>
            <a:ext cx="1810224" cy="253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035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__Martin_privat\_MG_19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7" b="25538"/>
          <a:stretch/>
        </p:blipFill>
        <p:spPr bwMode="auto">
          <a:xfrm>
            <a:off x="0" y="0"/>
            <a:ext cx="914400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504" y="211460"/>
            <a:ext cx="8928992" cy="1143000"/>
          </a:xfrm>
        </p:spPr>
        <p:txBody>
          <a:bodyPr/>
          <a:lstStyle/>
          <a:p>
            <a:r>
              <a:rPr lang="sv-SE" sz="3200" dirty="0" smtClean="0"/>
              <a:t>Diskussionspunkt</a:t>
            </a:r>
            <a:r>
              <a:rPr lang="sv-SE" sz="5400" dirty="0" smtClean="0"/>
              <a:t> - Skötselplanen</a:t>
            </a:r>
            <a:endParaRPr lang="sv-SE" sz="5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852936"/>
            <a:ext cx="7772400" cy="3243064"/>
          </a:xfrm>
        </p:spPr>
        <p:txBody>
          <a:bodyPr/>
          <a:lstStyle/>
          <a:p>
            <a:r>
              <a:rPr lang="sv-SE" dirty="0" smtClean="0"/>
              <a:t>Erfarenhetsutbyte om bra GIS-tjänster som kan kopplas mot skogsbruksplanen</a:t>
            </a:r>
          </a:p>
          <a:p>
            <a:r>
              <a:rPr lang="sv-SE" dirty="0" smtClean="0"/>
              <a:t>Uppdatera löpande eller samla ihop till årsuppdatering?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6424613"/>
            <a:ext cx="21574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7414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Träna på egen hand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5373216"/>
            <a:ext cx="7772400" cy="722784"/>
          </a:xfrm>
        </p:spPr>
        <p:txBody>
          <a:bodyPr/>
          <a:lstStyle/>
          <a:p>
            <a:r>
              <a:rPr lang="sv-SE" sz="2000" dirty="0">
                <a:hlinkClick r:id="rId4"/>
              </a:rPr>
              <a:t>https://</a:t>
            </a:r>
            <a:r>
              <a:rPr lang="sv-SE" sz="2000" dirty="0" smtClean="0">
                <a:hlinkClick r:id="rId4"/>
              </a:rPr>
              <a:t>se.fsc.org/laer-dig-mer-om-fsc-webbutbildning.344.htm</a:t>
            </a:r>
            <a:endParaRPr lang="sv-SE" sz="2000" dirty="0" smtClean="0"/>
          </a:p>
          <a:p>
            <a:r>
              <a:rPr lang="sv-SE" sz="2000" dirty="0">
                <a:hlinkClick r:id="rId5"/>
              </a:rPr>
              <a:t>http://fsc.wbts.se</a:t>
            </a:r>
            <a:r>
              <a:rPr lang="sv-SE" sz="2000" dirty="0" smtClean="0">
                <a:hlinkClick r:id="rId5"/>
              </a:rPr>
              <a:t>/</a:t>
            </a:r>
            <a:endParaRPr lang="sv-SE" sz="2000" dirty="0" smtClean="0"/>
          </a:p>
          <a:p>
            <a:endParaRPr lang="sv-S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6" cy="48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414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25</a:t>
            </a:fld>
            <a:endParaRPr lang="sv-S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1824"/>
            <a:ext cx="4211960" cy="617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2008"/>
            <a:ext cx="4200766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92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__Martin_privat\_MG_19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7" b="25538"/>
          <a:stretch/>
        </p:blipFill>
        <p:spPr bwMode="auto">
          <a:xfrm>
            <a:off x="0" y="0"/>
            <a:ext cx="914400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504" y="211460"/>
            <a:ext cx="8928992" cy="1143000"/>
          </a:xfrm>
        </p:spPr>
        <p:txBody>
          <a:bodyPr/>
          <a:lstStyle/>
          <a:p>
            <a:r>
              <a:rPr lang="sv-SE" sz="3200" dirty="0" smtClean="0"/>
              <a:t>Egen övning FSC:s webbkurs</a:t>
            </a:r>
            <a:endParaRPr lang="sv-SE" sz="5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928144"/>
            <a:ext cx="7772400" cy="3243064"/>
          </a:xfrm>
        </p:spPr>
        <p:txBody>
          <a:bodyPr/>
          <a:lstStyle/>
          <a:p>
            <a:r>
              <a:rPr lang="sv-SE" dirty="0" smtClean="0"/>
              <a:t>Gruppövning </a:t>
            </a:r>
            <a:r>
              <a:rPr lang="sv-SE" dirty="0">
                <a:hlinkClick r:id="rId3"/>
              </a:rPr>
              <a:t>http://fsc.wbts.se</a:t>
            </a:r>
            <a:endParaRPr lang="sv-SE" dirty="0" smtClean="0"/>
          </a:p>
          <a:p>
            <a:r>
              <a:rPr lang="sv-SE" dirty="0"/>
              <a:t>V</a:t>
            </a:r>
            <a:r>
              <a:rPr lang="sv-SE" dirty="0" smtClean="0"/>
              <a:t>erifikationskod</a:t>
            </a:r>
            <a:r>
              <a:rPr lang="sv-SE" dirty="0"/>
              <a:t>: 96b722</a:t>
            </a:r>
            <a:endParaRPr lang="sv-SE" dirty="0" smtClean="0"/>
          </a:p>
          <a:p>
            <a:r>
              <a:rPr lang="sv-SE" dirty="0" smtClean="0"/>
              <a:t>Diskutera gärna!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6424613"/>
            <a:ext cx="21574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4427984" y="4549676"/>
            <a:ext cx="4243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hlinkClick r:id="rId5"/>
              </a:rPr>
              <a:t>vallsjobol@telia.com</a:t>
            </a:r>
            <a:endParaRPr lang="sv-SE" dirty="0" smtClean="0"/>
          </a:p>
          <a:p>
            <a:r>
              <a:rPr lang="sv-SE" dirty="0" smtClean="0">
                <a:hlinkClick r:id="rId6"/>
              </a:rPr>
              <a:t>vallsjobol@gmail.com</a:t>
            </a:r>
            <a:endParaRPr lang="sv-SE" dirty="0" smtClean="0"/>
          </a:p>
          <a:p>
            <a:r>
              <a:rPr lang="sv-SE" dirty="0">
                <a:hlinkClick r:id="rId7"/>
              </a:rPr>
              <a:t>m</a:t>
            </a:r>
            <a:r>
              <a:rPr lang="sv-SE" dirty="0" smtClean="0">
                <a:hlinkClick r:id="rId7"/>
              </a:rPr>
              <a:t>artin.persson@lrfkonsult.se</a:t>
            </a:r>
            <a:endParaRPr lang="sv-SE" dirty="0" smtClean="0"/>
          </a:p>
          <a:p>
            <a:r>
              <a:rPr lang="sv-SE" dirty="0" smtClean="0">
                <a:hlinkClick r:id="rId8"/>
              </a:rPr>
              <a:t>info@grontparaply.se</a:t>
            </a: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26</a:t>
            </a:fld>
            <a:endParaRPr lang="sv-S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5973"/>
            <a:ext cx="4217288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948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Traktdirektivet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3284984"/>
            <a:ext cx="7772400" cy="2811016"/>
          </a:xfrm>
        </p:spPr>
        <p:txBody>
          <a:bodyPr/>
          <a:lstStyle/>
          <a:p>
            <a:r>
              <a:rPr lang="sv-SE" dirty="0" smtClean="0"/>
              <a:t>Använd Grönt Paraplys traktdirektiv, antingen enskilt eller som bilaga till eget</a:t>
            </a:r>
          </a:p>
          <a:p>
            <a:r>
              <a:rPr lang="sv-SE" dirty="0" smtClean="0"/>
              <a:t>Avvikelser rör ofta delar som löses med ett traktdirektiv som följer med i hela kedjan</a:t>
            </a:r>
            <a:endParaRPr lang="sv-S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3376128"/>
              </p:ext>
            </p:extLst>
          </p:nvPr>
        </p:nvGraphicFramePr>
        <p:xfrm>
          <a:off x="467544" y="1556792"/>
          <a:ext cx="8280920" cy="19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3822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300" dirty="0" smtClean="0"/>
              <a:t>Traktdirektivet – några motiv:</a:t>
            </a:r>
            <a:endParaRPr lang="sv-SE" sz="43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988840"/>
            <a:ext cx="8712968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800" dirty="0" smtClean="0"/>
              <a:t>7.1 </a:t>
            </a:r>
            <a:r>
              <a:rPr lang="sv-SE" sz="2800" dirty="0"/>
              <a:t>	</a:t>
            </a:r>
            <a:r>
              <a:rPr lang="sv-SE" sz="2800" dirty="0" smtClean="0"/>
              <a:t>Vid </a:t>
            </a:r>
            <a:r>
              <a:rPr lang="sv-SE" sz="2800" dirty="0"/>
              <a:t>skogliga åtgärder i eller i anslutning </a:t>
            </a:r>
            <a:r>
              <a:rPr lang="sv-SE" sz="2800" dirty="0" smtClean="0"/>
              <a:t>till	områden </a:t>
            </a:r>
            <a:r>
              <a:rPr lang="sv-SE" sz="2800" dirty="0"/>
              <a:t>med särskilt höga kultur- och </a:t>
            </a:r>
            <a:r>
              <a:rPr lang="sv-SE" sz="2800" dirty="0" smtClean="0"/>
              <a:t>natur- 	värden ska </a:t>
            </a:r>
            <a:r>
              <a:rPr lang="sv-SE" sz="2800" dirty="0"/>
              <a:t>det finnas </a:t>
            </a:r>
            <a:r>
              <a:rPr lang="sv-SE" sz="2800" dirty="0" smtClean="0"/>
              <a:t>traktdirektiv/ arbets-	beskrivning </a:t>
            </a:r>
            <a:r>
              <a:rPr lang="sv-SE" sz="2800" dirty="0"/>
              <a:t>som redovisar dessa områden </a:t>
            </a:r>
            <a:r>
              <a:rPr lang="sv-SE" sz="2800" dirty="0" smtClean="0"/>
              <a:t>och </a:t>
            </a:r>
            <a:r>
              <a:rPr lang="sv-SE" sz="2800" dirty="0"/>
              <a:t>hur </a:t>
            </a:r>
            <a:r>
              <a:rPr lang="sv-SE" sz="2800" dirty="0" smtClean="0"/>
              <a:t>	de ska </a:t>
            </a:r>
            <a:r>
              <a:rPr lang="sv-SE" sz="2800" dirty="0"/>
              <a:t>behandlas</a:t>
            </a:r>
            <a:r>
              <a:rPr lang="sv-SE" sz="2800" dirty="0" smtClean="0"/>
              <a:t>.</a:t>
            </a:r>
          </a:p>
          <a:p>
            <a:pPr marL="0" indent="0">
              <a:buNone/>
            </a:pPr>
            <a:r>
              <a:rPr lang="sv-SE" sz="2800" dirty="0" smtClean="0"/>
              <a:t>Övr.	Underlag för uppföljning av skogsbruksplan</a:t>
            </a:r>
          </a:p>
          <a:p>
            <a:pPr marL="0" indent="0">
              <a:buNone/>
            </a:pPr>
            <a:r>
              <a:rPr lang="sv-SE" sz="2800" dirty="0" smtClean="0"/>
              <a:t>Övr.	Uppföljning / förbättringsarbete</a:t>
            </a:r>
          </a:p>
          <a:p>
            <a:pPr marL="0" indent="0">
              <a:buNone/>
            </a:pPr>
            <a:endParaRPr lang="sv-SE" sz="2800" dirty="0" smtClean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4707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300" dirty="0" smtClean="0"/>
              <a:t>Traktdirektivet – vem gör vad</a:t>
            </a:r>
            <a:endParaRPr lang="sv-SE" sz="43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11480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Gör klart rollfördelningen mellan skogsägare och förvaltare när det gäller hanterandet av traktdirektivet:</a:t>
            </a:r>
          </a:p>
          <a:p>
            <a:pPr marL="0" indent="0">
              <a:buNone/>
            </a:pPr>
            <a:endParaRPr lang="sv-SE" sz="1600" dirty="0" smtClean="0"/>
          </a:p>
          <a:p>
            <a:pPr>
              <a:buFontTx/>
              <a:buChar char="-"/>
            </a:pPr>
            <a:r>
              <a:rPr lang="sv-SE" sz="2800" dirty="0" smtClean="0"/>
              <a:t>Framtagande</a:t>
            </a:r>
          </a:p>
          <a:p>
            <a:pPr>
              <a:buFontTx/>
              <a:buChar char="-"/>
            </a:pPr>
            <a:r>
              <a:rPr lang="sv-SE" sz="2800" dirty="0" smtClean="0"/>
              <a:t>Uppföljningen</a:t>
            </a:r>
            <a:endParaRPr lang="sv-SE" sz="2800" dirty="0"/>
          </a:p>
          <a:p>
            <a:pPr>
              <a:buFontTx/>
              <a:buChar char="-"/>
            </a:pPr>
            <a:r>
              <a:rPr lang="sv-SE" sz="2800" dirty="0" smtClean="0"/>
              <a:t>Arkivering</a:t>
            </a:r>
          </a:p>
          <a:p>
            <a:pPr>
              <a:buFontTx/>
              <a:buChar char="-"/>
            </a:pPr>
            <a:r>
              <a:rPr lang="sv-SE" sz="2800" dirty="0" smtClean="0"/>
              <a:t>Uppdatering av skogsbruksplanen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8294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Princip 7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43608" y="1981200"/>
            <a:ext cx="7200800" cy="4114800"/>
          </a:xfrm>
        </p:spPr>
        <p:txBody>
          <a:bodyPr/>
          <a:lstStyle/>
          <a:p>
            <a:pPr marL="0" indent="0">
              <a:buNone/>
            </a:pPr>
            <a:r>
              <a:rPr lang="sv-SE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SKÖTSELPLAN</a:t>
            </a:r>
          </a:p>
          <a:p>
            <a:pPr marL="0" indent="0">
              <a:buNone/>
            </a:pPr>
            <a:r>
              <a:rPr lang="sv-SE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7.1	Skötselplanens innehåll</a:t>
            </a:r>
          </a:p>
          <a:p>
            <a:pPr marL="0" indent="0">
              <a:buNone/>
            </a:pPr>
            <a:r>
              <a:rPr lang="sv-SE" sz="2000" dirty="0" smtClean="0"/>
              <a:t>7.2	Revidering</a:t>
            </a:r>
          </a:p>
          <a:p>
            <a:pPr marL="0" indent="0">
              <a:buNone/>
            </a:pPr>
            <a:r>
              <a:rPr lang="sv-SE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7.3	Anställdas utbildning så att planen efterlevs</a:t>
            </a:r>
          </a:p>
          <a:p>
            <a:pPr marL="0" indent="0">
              <a:buNone/>
            </a:pPr>
            <a:r>
              <a:rPr lang="sv-SE" sz="2000" dirty="0" smtClean="0"/>
              <a:t>7.4	Offentliggöra skötselplanen (Bilaga 3A och 3B)</a:t>
            </a:r>
            <a:endParaRPr lang="sv-SE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72400" y="6206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7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5715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300" dirty="0" smtClean="0"/>
              <a:t>Traktdirektivet – vilket</a:t>
            </a:r>
            <a:endParaRPr lang="sv-SE" sz="43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11480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Det är fortfarande fritt att använda egen blankett för traktdirektiv/uppföljning 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Vår externa revisor rekommenderar oss att enbart använda Grönt Paraplys!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Hur hantera när förvaltaren har eget traktdirektiv? 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7057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__Martin_privat\_MG_19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7" b="25538"/>
          <a:stretch/>
        </p:blipFill>
        <p:spPr bwMode="auto">
          <a:xfrm>
            <a:off x="0" y="0"/>
            <a:ext cx="914400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211460"/>
            <a:ext cx="7772400" cy="1143000"/>
          </a:xfrm>
        </p:spPr>
        <p:txBody>
          <a:bodyPr/>
          <a:lstStyle/>
          <a:p>
            <a:r>
              <a:rPr lang="sv-SE" sz="3200" dirty="0" smtClean="0"/>
              <a:t>Diskussionspunkt</a:t>
            </a:r>
            <a:r>
              <a:rPr lang="sv-SE" sz="5400" dirty="0" smtClean="0"/>
              <a:t> - Traktdirektivet</a:t>
            </a:r>
            <a:endParaRPr lang="sv-SE" sz="5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852936"/>
            <a:ext cx="7772400" cy="3243064"/>
          </a:xfrm>
        </p:spPr>
        <p:txBody>
          <a:bodyPr/>
          <a:lstStyle/>
          <a:p>
            <a:r>
              <a:rPr lang="sv-SE" dirty="0" smtClean="0"/>
              <a:t>Synpunkter på </a:t>
            </a:r>
            <a:r>
              <a:rPr lang="sv-SE" dirty="0"/>
              <a:t>G</a:t>
            </a:r>
            <a:r>
              <a:rPr lang="sv-SE" dirty="0" smtClean="0"/>
              <a:t>rönt Paraplys mall?</a:t>
            </a:r>
          </a:p>
          <a:p>
            <a:r>
              <a:rPr lang="sv-SE" dirty="0" smtClean="0"/>
              <a:t>Använda både före och till uppföljning?</a:t>
            </a:r>
          </a:p>
          <a:p>
            <a:r>
              <a:rPr lang="sv-SE" dirty="0" smtClean="0"/>
              <a:t>Entreprenörer/Förvaltare som har egna?</a:t>
            </a:r>
          </a:p>
          <a:p>
            <a:r>
              <a:rPr lang="sv-SE" dirty="0" smtClean="0"/>
              <a:t>Erfarenhetsutbyte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6424613"/>
            <a:ext cx="21574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97152"/>
            <a:ext cx="2117254" cy="148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4319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Följa lagar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Tillgång till </a:t>
            </a:r>
            <a:r>
              <a:rPr lang="sv-SE" dirty="0" err="1" smtClean="0"/>
              <a:t>Skogforsks</a:t>
            </a:r>
            <a:r>
              <a:rPr lang="sv-SE" dirty="0" smtClean="0"/>
              <a:t> databas ”Regelrätt Skogsbruk”</a:t>
            </a:r>
          </a:p>
          <a:p>
            <a:r>
              <a:rPr lang="sv-SE" i="1" dirty="0" smtClean="0"/>
              <a:t>"Regelrätt skogsbruk" är en sammanställning av alla de lagar och bestämmelser som föreskriver miljöhänsyn i skogsbruket.”</a:t>
            </a:r>
          </a:p>
          <a:p>
            <a:r>
              <a:rPr lang="sv-SE" i="1" dirty="0" smtClean="0">
                <a:hlinkClick r:id="rId3"/>
              </a:rPr>
              <a:t>www.regelratt.se</a:t>
            </a:r>
            <a:endParaRPr lang="sv-SE" i="1" dirty="0" smtClean="0"/>
          </a:p>
          <a:p>
            <a:r>
              <a:rPr lang="sv-SE" i="1" dirty="0" smtClean="0"/>
              <a:t>GP / Skogen</a:t>
            </a:r>
          </a:p>
          <a:p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72400" y="620688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1.1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3136"/>
            <a:ext cx="2967396" cy="175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3609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Skillnad lag / standarden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90119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33</a:t>
            </a:fld>
            <a:endParaRPr lang="sv-SE"/>
          </a:p>
        </p:txBody>
      </p:sp>
      <p:sp>
        <p:nvSpPr>
          <p:cNvPr id="5" name="Rektangel med rundade hörn 4"/>
          <p:cNvSpPr/>
          <p:nvPr/>
        </p:nvSpPr>
        <p:spPr bwMode="auto">
          <a:xfrm>
            <a:off x="0" y="2060848"/>
            <a:ext cx="9108504" cy="720080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03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28406E-6 L 0.00191 0.094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9438 L 0.00191 0.178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17835 L 0.00191 0.27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27273 L 0.00191 0.367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36734 L 0.00191 0.440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Skillnad lag / standarden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77"/>
          <a:stretch/>
        </p:blipFill>
        <p:spPr bwMode="auto">
          <a:xfrm>
            <a:off x="107504" y="1700808"/>
            <a:ext cx="8901193" cy="4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901193" cy="27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Platshållare för innehåll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192594"/>
              </p:ext>
            </p:extLst>
          </p:nvPr>
        </p:nvGraphicFramePr>
        <p:xfrm>
          <a:off x="755576" y="5013176"/>
          <a:ext cx="1152128" cy="163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1" name="Acrobat Document" r:id="rId7" imgW="5667353" imgH="8019921" progId="AcroExch.Document.11">
                  <p:embed/>
                </p:oleObj>
              </mc:Choice>
              <mc:Fallback>
                <p:oleObj name="Acrobat Document" r:id="rId7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576" y="5013176"/>
                        <a:ext cx="1152128" cy="1630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34</a:t>
            </a:fld>
            <a:endParaRPr lang="sv-SE"/>
          </a:p>
        </p:txBody>
      </p:sp>
      <p:sp>
        <p:nvSpPr>
          <p:cNvPr id="8" name="Rektangel med rundade hörn 7"/>
          <p:cNvSpPr/>
          <p:nvPr/>
        </p:nvSpPr>
        <p:spPr bwMode="auto">
          <a:xfrm>
            <a:off x="0" y="2060848"/>
            <a:ext cx="9108504" cy="720080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58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28406E-6 L 0.00191 0.094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9438 L 0.00191 0.188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18876 L 0.00191 0.304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Jämförelse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Platshållare för innehåll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44091"/>
              </p:ext>
            </p:extLst>
          </p:nvPr>
        </p:nvGraphicFramePr>
        <p:xfrm>
          <a:off x="395536" y="1556792"/>
          <a:ext cx="8352928" cy="500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436068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PEFC</a:t>
                      </a:r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FSC</a:t>
                      </a:r>
                      <a:endParaRPr lang="sv-SE" dirty="0"/>
                    </a:p>
                  </a:txBody>
                  <a:tcPr anchor="ctr"/>
                </a:tc>
              </a:tr>
              <a:tr h="604943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Nyckelbiotoper avsätts</a:t>
                      </a:r>
                      <a:r>
                        <a:rPr lang="sv-SE" baseline="0" dirty="0" smtClean="0"/>
                        <a:t> </a:t>
                      </a:r>
                      <a:r>
                        <a:rPr lang="sv-SE" dirty="0" smtClean="0"/>
                        <a:t>upp till 5% avsatt</a:t>
                      </a:r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Nyckelbiotoper avsätts alltid oavsett om ersättning utgår eller ej</a:t>
                      </a:r>
                      <a:endParaRPr lang="sv-SE" dirty="0"/>
                    </a:p>
                  </a:txBody>
                  <a:tcPr anchor="ctr"/>
                </a:tc>
              </a:tr>
              <a:tr h="1641989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Entreprenörscertifiering,</a:t>
                      </a:r>
                      <a:r>
                        <a:rPr lang="sv-SE" baseline="0" dirty="0" smtClean="0"/>
                        <a:t> dvs lätt att överlåta utförandet</a:t>
                      </a:r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Ingen entreprenörscertifiering</a:t>
                      </a:r>
                      <a:r>
                        <a:rPr lang="sv-SE" baseline="0" dirty="0" smtClean="0"/>
                        <a:t> och överlåtelse av utförande genom avtal. Skogsägaren måste uppvisa verifikat på att uppdragstagaren uppfyller standarden, även för genomförandets kvalitet.</a:t>
                      </a:r>
                      <a:endParaRPr lang="sv-SE" dirty="0"/>
                    </a:p>
                  </a:txBody>
                  <a:tcPr anchor="ctr"/>
                </a:tc>
              </a:tr>
              <a:tr h="345682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Krav på ledningssystem</a:t>
                      </a:r>
                      <a:r>
                        <a:rPr lang="sv-SE" baseline="0" dirty="0" smtClean="0"/>
                        <a:t> (ISO miljö/kvalitet)</a:t>
                      </a:r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Inga krav på ledningssystem</a:t>
                      </a:r>
                      <a:endParaRPr lang="sv-SE" dirty="0"/>
                    </a:p>
                  </a:txBody>
                  <a:tcPr anchor="ctr"/>
                </a:tc>
              </a:tr>
              <a:tr h="604943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Minst 5% lövträd värnas under första delen av omloppstiden</a:t>
                      </a:r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Krav på 10% lövträdsvolym</a:t>
                      </a:r>
                      <a:r>
                        <a:rPr lang="sv-SE" baseline="0" dirty="0" smtClean="0"/>
                        <a:t> i avverkningsmogna bestånd</a:t>
                      </a:r>
                      <a:endParaRPr lang="sv-SE" dirty="0"/>
                    </a:p>
                  </a:txBody>
                  <a:tcPr anchor="ctr"/>
                </a:tc>
              </a:tr>
              <a:tr h="345682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Max hälften gran i sydligaste</a:t>
                      </a:r>
                      <a:r>
                        <a:rPr lang="sv-SE" baseline="0" dirty="0" smtClean="0"/>
                        <a:t> Sverige</a:t>
                      </a:r>
                      <a:endParaRPr lang="sv-SE" dirty="0"/>
                    </a:p>
                  </a:txBody>
                  <a:tcPr anchor="ctr"/>
                </a:tc>
              </a:tr>
              <a:tr h="604943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Max 5% främmande trädslag i nyplanterade bestånd</a:t>
                      </a:r>
                      <a:endParaRPr lang="sv-SE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35</a:t>
            </a:fld>
            <a:endParaRPr lang="sv-SE"/>
          </a:p>
        </p:txBody>
      </p:sp>
      <p:sp>
        <p:nvSpPr>
          <p:cNvPr id="6" name="Rektangel med rundade hörn 5"/>
          <p:cNvSpPr/>
          <p:nvPr/>
        </p:nvSpPr>
        <p:spPr bwMode="auto">
          <a:xfrm>
            <a:off x="0" y="2735207"/>
            <a:ext cx="9108504" cy="45719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5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3.35647E-6 L 0.00191 0.220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22045 L 0.00191 0.325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32547 L 0.00191 0.419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41985 L 0.00191 0.566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Jämförelse, forts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Platshållare för innehåll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416899"/>
              </p:ext>
            </p:extLst>
          </p:nvPr>
        </p:nvGraphicFramePr>
        <p:xfrm>
          <a:off x="395536" y="1556792"/>
          <a:ext cx="8352928" cy="500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436068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PEFC</a:t>
                      </a:r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FSC</a:t>
                      </a:r>
                      <a:endParaRPr lang="sv-SE" dirty="0"/>
                    </a:p>
                  </a:txBody>
                  <a:tcPr anchor="ctr"/>
                </a:tc>
              </a:tr>
              <a:tr h="604943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Spara 10 naturvärdesträd</a:t>
                      </a:r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Spara alla naturvärdesträd, om mindre än 10 sker komplettering via utvecklingsträd</a:t>
                      </a:r>
                      <a:endParaRPr lang="sv-SE" dirty="0"/>
                    </a:p>
                  </a:txBody>
                  <a:tcPr anchor="ctr"/>
                </a:tc>
              </a:tr>
              <a:tr h="1641989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Ingen avverkning under</a:t>
                      </a:r>
                      <a:r>
                        <a:rPr lang="sv-SE" baseline="0" dirty="0" smtClean="0"/>
                        <a:t> fåglarnas häckningsperiod (april-juni) i skiktade lövdominerade bestånd</a:t>
                      </a:r>
                      <a:endParaRPr lang="sv-SE" dirty="0"/>
                    </a:p>
                  </a:txBody>
                  <a:tcPr anchor="ctr"/>
                </a:tc>
              </a:tr>
              <a:tr h="345682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Lämna vid tillvaratagande av vindfällen minst 2 grövre nya vindfällen</a:t>
                      </a:r>
                      <a:endParaRPr lang="sv-SE" dirty="0"/>
                    </a:p>
                  </a:txBody>
                  <a:tcPr anchor="ctr"/>
                </a:tc>
              </a:tr>
              <a:tr h="604943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Inga åtgärder i</a:t>
                      </a:r>
                      <a:r>
                        <a:rPr lang="sv-SE" baseline="0" dirty="0" smtClean="0"/>
                        <a:t> NS-bestånd under fåglarnas häckningsperiod (april-juni)</a:t>
                      </a:r>
                      <a:endParaRPr lang="sv-SE" dirty="0"/>
                    </a:p>
                  </a:txBody>
                  <a:tcPr anchor="ctr"/>
                </a:tc>
              </a:tr>
              <a:tr h="345682"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Lövträdsinriktad</a:t>
                      </a:r>
                      <a:r>
                        <a:rPr lang="sv-SE" baseline="0" dirty="0" smtClean="0"/>
                        <a:t> s</a:t>
                      </a:r>
                      <a:r>
                        <a:rPr lang="sv-SE" dirty="0" smtClean="0"/>
                        <a:t>kötsel runt kulturmarker</a:t>
                      </a:r>
                      <a:endParaRPr lang="sv-SE" dirty="0"/>
                    </a:p>
                  </a:txBody>
                  <a:tcPr anchor="ctr"/>
                </a:tc>
              </a:tr>
              <a:tr h="604943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Utgångsläget</a:t>
                      </a:r>
                      <a:r>
                        <a:rPr lang="sv-SE" baseline="0" dirty="0" smtClean="0"/>
                        <a:t> - v</a:t>
                      </a:r>
                      <a:r>
                        <a:rPr lang="sv-SE" dirty="0" smtClean="0"/>
                        <a:t>äl utvecklad kontroll och uppföljning, äganderätten central</a:t>
                      </a:r>
                      <a:endParaRPr lang="sv-S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Utgångsläget</a:t>
                      </a:r>
                      <a:r>
                        <a:rPr lang="sv-SE" baseline="0" dirty="0" smtClean="0"/>
                        <a:t> – låg nivå på lagstiftning och oklara ägarförhållanden</a:t>
                      </a:r>
                      <a:endParaRPr lang="sv-SE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5914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Skillnader PEFC och FSC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199"/>
            <a:ext cx="8278688" cy="4425507"/>
          </a:xfrm>
        </p:spPr>
        <p:txBody>
          <a:bodyPr/>
          <a:lstStyle/>
          <a:p>
            <a:r>
              <a:rPr lang="sv-SE" sz="3600" dirty="0" smtClean="0"/>
              <a:t>Samråd (4.4)</a:t>
            </a:r>
          </a:p>
          <a:p>
            <a:r>
              <a:rPr lang="sv-SE" sz="3600" dirty="0" smtClean="0"/>
              <a:t>Skogar med höga bevarandevärden (9)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0000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__Martin_privat\_MG_19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7" b="25538"/>
          <a:stretch/>
        </p:blipFill>
        <p:spPr bwMode="auto">
          <a:xfrm>
            <a:off x="0" y="0"/>
            <a:ext cx="914400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504" y="211460"/>
            <a:ext cx="8928992" cy="1143000"/>
          </a:xfrm>
        </p:spPr>
        <p:txBody>
          <a:bodyPr/>
          <a:lstStyle/>
          <a:p>
            <a:r>
              <a:rPr lang="sv-SE" sz="3200" dirty="0" smtClean="0"/>
              <a:t>Diskussionspunkt</a:t>
            </a:r>
            <a:r>
              <a:rPr lang="sv-SE" sz="5400" dirty="0" smtClean="0"/>
              <a:t> – PEFC och FSC</a:t>
            </a:r>
            <a:endParaRPr lang="sv-SE" sz="5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852936"/>
            <a:ext cx="7772400" cy="3243064"/>
          </a:xfrm>
        </p:spPr>
        <p:txBody>
          <a:bodyPr/>
          <a:lstStyle/>
          <a:p>
            <a:r>
              <a:rPr lang="sv-SE" dirty="0" smtClean="0"/>
              <a:t>FSC ställer högre krav än PEFC</a:t>
            </a:r>
          </a:p>
          <a:p>
            <a:r>
              <a:rPr lang="sv-SE" dirty="0" smtClean="0"/>
              <a:t>FSC-virke kan säljas som PEFC men inte tvärtom</a:t>
            </a:r>
          </a:p>
          <a:p>
            <a:r>
              <a:rPr lang="sv-SE" dirty="0" smtClean="0"/>
              <a:t>Traktdirektivet har en bilaga med skillnader som berör entreprenörer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6424613"/>
            <a:ext cx="21574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316416" y="14666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5</a:t>
            </a:r>
            <a:r>
              <a:rPr lang="sv-SE" dirty="0" smtClean="0"/>
              <a:t>(5)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3176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sv-SE" sz="4000" dirty="0" smtClean="0"/>
              <a:t>Markomvandling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Skogsområden ska inte omvandlas till plantager eller till icke-skoglig </a:t>
            </a:r>
            <a:r>
              <a:rPr lang="sv-SE" sz="2400" dirty="0" smtClean="0"/>
              <a:t>markanvändning utom </a:t>
            </a:r>
            <a:r>
              <a:rPr lang="sv-SE" sz="2400" dirty="0"/>
              <a:t>i de fall då en sådan förändring</a:t>
            </a:r>
            <a:r>
              <a:rPr lang="sv-SE" sz="2400" dirty="0" smtClean="0"/>
              <a:t>:</a:t>
            </a:r>
          </a:p>
          <a:p>
            <a:pPr marL="0" indent="0">
              <a:buNone/>
            </a:pPr>
            <a:endParaRPr lang="sv-SE" sz="2400" dirty="0"/>
          </a:p>
          <a:p>
            <a:pPr marL="457200" indent="-457200">
              <a:buAutoNum type="alphaLcParenR"/>
            </a:pPr>
            <a:r>
              <a:rPr lang="sv-SE" sz="2400" dirty="0" smtClean="0"/>
              <a:t>omfattar </a:t>
            </a:r>
            <a:r>
              <a:rPr lang="sv-SE" sz="2400" dirty="0"/>
              <a:t>en mycket begränsad del av skogsbruksenheten; </a:t>
            </a:r>
            <a:r>
              <a:rPr lang="sv-SE" sz="2400" dirty="0" smtClean="0"/>
              <a:t>och</a:t>
            </a:r>
          </a:p>
          <a:p>
            <a:pPr marL="457200" indent="-457200">
              <a:buAutoNum type="alphaLcParenR"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b) inte förekommer i skogsområden med höga </a:t>
            </a:r>
            <a:r>
              <a:rPr lang="sv-SE" sz="2400" dirty="0" smtClean="0"/>
              <a:t> bevarandevärden</a:t>
            </a:r>
            <a:r>
              <a:rPr lang="sv-SE" sz="2400" dirty="0"/>
              <a:t>; </a:t>
            </a:r>
            <a:r>
              <a:rPr lang="sv-SE" sz="2400" dirty="0" smtClean="0"/>
              <a:t>och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c) kommer att medföra uppenbara, betydande, nya, säkerställda och långsiktiga </a:t>
            </a:r>
            <a:r>
              <a:rPr lang="sv-SE" sz="2400" dirty="0" smtClean="0"/>
              <a:t>bevarandefördelar för </a:t>
            </a:r>
            <a:r>
              <a:rPr lang="sv-SE" sz="2400" dirty="0"/>
              <a:t>skogsbruksenheten i stort.</a:t>
            </a:r>
            <a:r>
              <a:rPr lang="sv-SE" sz="2400" dirty="0" smtClean="0"/>
              <a:t>	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6.10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0530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Skötselplanen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3568" y="1556792"/>
            <a:ext cx="8278688" cy="4425507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A-B	Bilaga 3A och 3B</a:t>
            </a:r>
          </a:p>
          <a:p>
            <a:pPr marL="0" indent="0">
              <a:buNone/>
            </a:pPr>
            <a:r>
              <a:rPr lang="sv-SE" sz="2400" dirty="0" smtClean="0">
                <a:solidFill>
                  <a:schemeClr val="tx1"/>
                </a:solidFill>
              </a:rPr>
              <a:t>C	Beskrivning av hur åtgärder väljs</a:t>
            </a:r>
          </a:p>
          <a:p>
            <a:pPr marL="0" indent="0">
              <a:buNone/>
            </a:pPr>
            <a:r>
              <a:rPr lang="sv-SE" sz="2400" dirty="0" smtClean="0"/>
              <a:t>D-E	Årliga avverkningsnivåer och trädslagsval ska väljas och 	följas upp utifrån vedertagna indelnings- och 	planeringsmetoder</a:t>
            </a:r>
            <a:r>
              <a:rPr lang="sv-SE" sz="2400" dirty="0" smtClean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sv-SE" sz="2400" dirty="0" smtClean="0"/>
              <a:t>F	Traktdirektiv/arbetsbeskrivning ska finnas om skoglig 	åtgärd i eller i anslutning till områden med höga natur- 	eller kulturvärden.</a:t>
            </a:r>
          </a:p>
          <a:p>
            <a:pPr marL="0" indent="0">
              <a:buNone/>
            </a:pPr>
            <a:r>
              <a:rPr lang="sv-SE" sz="2400" dirty="0" smtClean="0">
                <a:solidFill>
                  <a:schemeClr val="tx1"/>
                </a:solidFill>
              </a:rPr>
              <a:t>G	Ska genomföra miljö- och naturvärdesbedömning på 	beståndsnivå före större skoglig åtgärd</a:t>
            </a:r>
          </a:p>
          <a:p>
            <a:pPr marL="0" indent="0">
              <a:buNone/>
            </a:pPr>
            <a:r>
              <a:rPr lang="sv-SE" sz="2400" dirty="0" smtClean="0"/>
              <a:t>H	</a:t>
            </a:r>
            <a:r>
              <a:rPr lang="sv-SE" sz="2400" dirty="0"/>
              <a:t>Bilaga 3A och 3B</a:t>
            </a:r>
          </a:p>
          <a:p>
            <a:pPr marL="0" indent="0">
              <a:buNone/>
            </a:pPr>
            <a:r>
              <a:rPr lang="sv-SE" sz="2400" dirty="0" smtClean="0">
                <a:solidFill>
                  <a:schemeClr val="tx1"/>
                </a:solidFill>
              </a:rPr>
              <a:t>I	Beskriva och motivera avverkningsmetoder och utrustning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72400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7.1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157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sv-SE" sz="4000" dirty="0" smtClean="0"/>
              <a:t>Markomvandling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6.10.1	Skogsbrukare </a:t>
            </a:r>
            <a:r>
              <a:rPr lang="sv-SE" sz="2400" dirty="0"/>
              <a:t>ska inte omvandla skogsmark till annan </a:t>
            </a:r>
            <a:r>
              <a:rPr lang="sv-SE" sz="2400" dirty="0" smtClean="0"/>
              <a:t>	markanvändning</a:t>
            </a:r>
            <a:r>
              <a:rPr lang="sv-SE" sz="2400" dirty="0"/>
              <a:t>. </a:t>
            </a:r>
            <a:endParaRPr lang="sv-SE" sz="2400" dirty="0" smtClean="0"/>
          </a:p>
          <a:p>
            <a:pPr marL="0" indent="0">
              <a:buNone/>
            </a:pPr>
            <a:endParaRPr lang="sv-SE" sz="900" dirty="0" smtClean="0"/>
          </a:p>
          <a:p>
            <a:pPr marL="0" indent="0">
              <a:buNone/>
            </a:pPr>
            <a:r>
              <a:rPr lang="sv-SE" sz="2400" dirty="0" smtClean="0"/>
              <a:t>Undantag gäller när </a:t>
            </a:r>
            <a:r>
              <a:rPr lang="sv-SE" sz="2400" dirty="0"/>
              <a:t>sådan omvandling syftar till att utveckla </a:t>
            </a:r>
            <a:r>
              <a:rPr lang="sv-SE" sz="2400" b="1" dirty="0">
                <a:solidFill>
                  <a:srgbClr val="00B050"/>
                </a:solidFill>
              </a:rPr>
              <a:t>skogsbruks- och samhällsrelaterad </a:t>
            </a:r>
            <a:r>
              <a:rPr lang="sv-SE" sz="2400" b="1" dirty="0" smtClean="0">
                <a:solidFill>
                  <a:srgbClr val="00B050"/>
                </a:solidFill>
              </a:rPr>
              <a:t>infrastruktur</a:t>
            </a:r>
            <a:r>
              <a:rPr lang="sv-SE" sz="2400" dirty="0" smtClean="0"/>
              <a:t>, forskning</a:t>
            </a:r>
            <a:r>
              <a:rPr lang="sv-SE" sz="2400" dirty="0"/>
              <a:t>, förbättra förutsättningar för friluftsliv, bevara kulturmiljövärden eller bevara </a:t>
            </a:r>
            <a:r>
              <a:rPr lang="sv-SE" sz="2400" dirty="0" smtClean="0"/>
              <a:t>biologisk mångfald.</a:t>
            </a:r>
          </a:p>
          <a:p>
            <a:pPr marL="0" indent="0">
              <a:buNone/>
            </a:pPr>
            <a:r>
              <a:rPr lang="sv-SE" sz="1100" dirty="0" smtClean="0"/>
              <a:t> </a:t>
            </a:r>
          </a:p>
          <a:p>
            <a:pPr marL="0" indent="0">
              <a:buNone/>
            </a:pPr>
            <a:r>
              <a:rPr lang="sv-SE" sz="2400" dirty="0" smtClean="0"/>
              <a:t>Skäl </a:t>
            </a:r>
            <a:r>
              <a:rPr lang="sv-SE" sz="2400" dirty="0"/>
              <a:t>för omvandling av skogsmark ska dokumenteras och motiveras.</a:t>
            </a:r>
            <a:endParaRPr lang="sv-SE" sz="2400" dirty="0" smtClean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00392" y="608330"/>
            <a:ext cx="109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6.10.1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1783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sv-SE" sz="4000" dirty="0" smtClean="0"/>
              <a:t>Markomvandling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6.10.2	Omvandling </a:t>
            </a:r>
            <a:r>
              <a:rPr lang="sv-SE" sz="2400" dirty="0"/>
              <a:t>av skogsmark till annan markanvändning </a:t>
            </a:r>
            <a:r>
              <a:rPr lang="sv-SE" sz="2400" dirty="0" smtClean="0"/>
              <a:t>	tillåts </a:t>
            </a:r>
            <a:r>
              <a:rPr lang="sv-SE" sz="2400" dirty="0"/>
              <a:t>bara till förmån för</a:t>
            </a:r>
            <a:r>
              <a:rPr lang="sv-SE" sz="2400" dirty="0" smtClean="0"/>
              <a:t>:</a:t>
            </a:r>
          </a:p>
          <a:p>
            <a:pPr marL="0" indent="0">
              <a:buNone/>
            </a:pPr>
            <a:endParaRPr lang="sv-SE" sz="1600" dirty="0"/>
          </a:p>
          <a:p>
            <a:pPr>
              <a:buFontTx/>
              <a:buChar char="-"/>
            </a:pPr>
            <a:r>
              <a:rPr lang="sv-SE" sz="2400" dirty="0" smtClean="0"/>
              <a:t>viktig </a:t>
            </a:r>
            <a:r>
              <a:rPr lang="sv-SE" sz="2400" b="1" dirty="0">
                <a:solidFill>
                  <a:srgbClr val="00B050"/>
                </a:solidFill>
              </a:rPr>
              <a:t>skogsbruks- och samhällsrelaterad infrastruktur </a:t>
            </a:r>
            <a:r>
              <a:rPr lang="sv-SE" sz="2400" dirty="0"/>
              <a:t>i enlighet med tillämplig </a:t>
            </a:r>
            <a:r>
              <a:rPr lang="sv-SE" sz="2400" dirty="0" smtClean="0"/>
              <a:t>lagstiftning, samhällsplanering </a:t>
            </a:r>
            <a:r>
              <a:rPr lang="sv-SE" sz="2400" dirty="0"/>
              <a:t>och/eller </a:t>
            </a:r>
            <a:r>
              <a:rPr lang="sv-SE" sz="2400" dirty="0" smtClean="0"/>
              <a:t>skogsbruksplanering</a:t>
            </a:r>
          </a:p>
          <a:p>
            <a:pPr>
              <a:buFontTx/>
              <a:buChar char="-"/>
            </a:pPr>
            <a:endParaRPr lang="sv-SE" sz="1600" dirty="0"/>
          </a:p>
          <a:p>
            <a:pPr marL="0" indent="0">
              <a:buNone/>
            </a:pPr>
            <a:r>
              <a:rPr lang="sv-SE" sz="2400" dirty="0"/>
              <a:t>- förstärkandet av viktiga kultur- och naturvärden</a:t>
            </a:r>
            <a:endParaRPr lang="sv-SE" sz="2400" dirty="0" smtClean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00392" y="608330"/>
            <a:ext cx="109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6.10.2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677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sv-SE" sz="4000" dirty="0" smtClean="0"/>
              <a:t>Markomvandling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6.10.3	Skogsbrukare </a:t>
            </a:r>
            <a:r>
              <a:rPr lang="sv-SE" sz="2400" dirty="0"/>
              <a:t>ska inte omvandla skogsmark inom </a:t>
            </a:r>
            <a:r>
              <a:rPr lang="sv-SE" sz="2400" dirty="0" smtClean="0"/>
              <a:t>	områden </a:t>
            </a:r>
            <a:r>
              <a:rPr lang="sv-SE" sz="2400" dirty="0"/>
              <a:t>med </a:t>
            </a:r>
            <a:r>
              <a:rPr lang="sv-SE" sz="2400" b="1" dirty="0"/>
              <a:t>höga </a:t>
            </a:r>
            <a:r>
              <a:rPr lang="sv-SE" sz="2400" b="1" dirty="0" smtClean="0"/>
              <a:t>bevarandevärden </a:t>
            </a:r>
            <a:r>
              <a:rPr lang="sv-SE" sz="2400" dirty="0"/>
              <a:t>(</a:t>
            </a:r>
            <a:r>
              <a:rPr lang="sv-SE" sz="2400" dirty="0" smtClean="0"/>
              <a:t>se 9.1).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/>
              <a:t>6.10.4	Där omvandling av skogsmark sker ska skogsbrukare </a:t>
            </a:r>
            <a:r>
              <a:rPr lang="sv-SE" sz="2400" dirty="0" smtClean="0"/>
              <a:t>	säkerställa </a:t>
            </a:r>
            <a:r>
              <a:rPr lang="sv-SE" sz="2400" dirty="0"/>
              <a:t>att detta endast sker på </a:t>
            </a:r>
            <a:r>
              <a:rPr lang="sv-SE" sz="2400" dirty="0" smtClean="0"/>
              <a:t>en	mycket </a:t>
            </a:r>
            <a:r>
              <a:rPr lang="sv-SE" sz="2400" dirty="0"/>
              <a:t>liten andel </a:t>
            </a:r>
            <a:r>
              <a:rPr lang="sv-SE" sz="2400" dirty="0" smtClean="0"/>
              <a:t>	av </a:t>
            </a:r>
            <a:r>
              <a:rPr lang="sv-SE" sz="2400" dirty="0"/>
              <a:t>markinnehavet och att det sker i enlighet med relevant </a:t>
            </a:r>
            <a:r>
              <a:rPr lang="sv-SE" sz="2400" dirty="0" smtClean="0"/>
              <a:t>	lagstiftning</a:t>
            </a:r>
            <a:r>
              <a:rPr lang="sv-SE" sz="2400" dirty="0"/>
              <a:t>.</a:t>
            </a:r>
            <a:endParaRPr lang="sv-SE" sz="2400" dirty="0" smtClean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00392" y="608330"/>
            <a:ext cx="109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6.10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5592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sv-SE" sz="4000" dirty="0" smtClean="0"/>
              <a:t>Markomvandling - rutin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27984" y="2017915"/>
            <a:ext cx="4608511" cy="411480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Alla ska ha en rutin för att hantera omvandling av skogsmark!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På blanketten noteras gjord utredning </a:t>
            </a:r>
            <a:r>
              <a:rPr lang="sv-SE" dirty="0" err="1" smtClean="0"/>
              <a:t>ang</a:t>
            </a:r>
            <a:r>
              <a:rPr lang="sv-SE" dirty="0" smtClean="0"/>
              <a:t> höga bevarandevärden och utförda samråd.</a:t>
            </a:r>
          </a:p>
          <a:p>
            <a:pPr marL="0" indent="0">
              <a:buNone/>
            </a:pPr>
            <a:endParaRPr lang="sv-SE" sz="2400" dirty="0" smtClean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00392" y="608330"/>
            <a:ext cx="109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6.10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4" y="1526039"/>
            <a:ext cx="3600399" cy="509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4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sv-SE" sz="4000" dirty="0" smtClean="0"/>
              <a:t>Markomvandling för vindkraft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0900" y="1700808"/>
            <a:ext cx="4683188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Riktlinjerna för etablering av vindkraft på FSC-certifierad mark i Sverige består av riktlinjer för markomvandling respektive riktlinjer för tidig dialog</a:t>
            </a:r>
            <a:r>
              <a:rPr lang="sv-SE" sz="2400" dirty="0" smtClean="0"/>
              <a:t>.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000" dirty="0"/>
              <a:t>För att kunna följa den svenska skogsbruksstandarden enligt FSC måste en vindkraftsetablering uppfylla kraven i </a:t>
            </a:r>
            <a:r>
              <a:rPr lang="sv-SE" sz="2000" dirty="0" smtClean="0"/>
              <a:t>bilaga 12. </a:t>
            </a:r>
            <a:r>
              <a:rPr lang="sv-SE" sz="2000" dirty="0"/>
              <a:t>Om kraven inte kan följas behöver området exkluderas FSC-certifieringen i enlighet med policyn för exkludering.</a:t>
            </a:r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00392" y="608330"/>
            <a:ext cx="109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6.10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63" y="1700808"/>
            <a:ext cx="3633120" cy="3844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7017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sv-SE" sz="4000" dirty="0" smtClean="0"/>
              <a:t>Markomvandling för vindkraft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1700808"/>
            <a:ext cx="4896544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Kraven i korthet: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 smtClean="0"/>
              <a:t>Ingen </a:t>
            </a:r>
            <a:r>
              <a:rPr lang="sv-SE" sz="2400" dirty="0"/>
              <a:t>vindkraftsutbyggnad i nyckelbiotoper eller inom skogsområden med höga </a:t>
            </a:r>
            <a:r>
              <a:rPr lang="sv-SE" sz="2400" dirty="0" smtClean="0"/>
              <a:t>bevarandevärden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 smtClean="0"/>
              <a:t>Kompensera med ny avsättning, </a:t>
            </a:r>
            <a:br>
              <a:rPr lang="sv-SE" sz="2400" dirty="0" smtClean="0"/>
            </a:br>
            <a:r>
              <a:rPr lang="sv-SE" sz="2400" dirty="0" smtClean="0"/>
              <a:t>1 ha/vindkraftverk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 smtClean="0"/>
              <a:t>Tidig dialog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 smtClean="0"/>
              <a:t>Begränsad areal &lt; 5%</a:t>
            </a:r>
            <a:endParaRPr lang="sv-SE" sz="2400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00392" y="608330"/>
            <a:ext cx="109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6.10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63" y="1700808"/>
            <a:ext cx="3633120" cy="3844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0229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__Martin_privat\_MG_19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7" b="25538"/>
          <a:stretch/>
        </p:blipFill>
        <p:spPr bwMode="auto">
          <a:xfrm>
            <a:off x="0" y="0"/>
            <a:ext cx="914400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1520" y="211460"/>
            <a:ext cx="8640960" cy="1143000"/>
          </a:xfrm>
        </p:spPr>
        <p:txBody>
          <a:bodyPr/>
          <a:lstStyle/>
          <a:p>
            <a:r>
              <a:rPr lang="sv-SE" sz="3200" dirty="0" smtClean="0"/>
              <a:t>Diskussionspunkt</a:t>
            </a:r>
            <a:r>
              <a:rPr lang="sv-SE" sz="5400" dirty="0" smtClean="0"/>
              <a:t> - Markomvandling</a:t>
            </a:r>
            <a:endParaRPr lang="sv-SE" sz="5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2852936"/>
            <a:ext cx="7918648" cy="3243064"/>
          </a:xfrm>
        </p:spPr>
        <p:txBody>
          <a:bodyPr/>
          <a:lstStyle/>
          <a:p>
            <a:r>
              <a:rPr lang="sv-SE" dirty="0" smtClean="0"/>
              <a:t>Dokumentera och motivera!</a:t>
            </a:r>
          </a:p>
          <a:p>
            <a:r>
              <a:rPr lang="sv-SE" dirty="0" smtClean="0"/>
              <a:t>Hur förbättra rutinen?</a:t>
            </a:r>
          </a:p>
          <a:p>
            <a:r>
              <a:rPr lang="sv-SE" dirty="0" smtClean="0"/>
              <a:t>Ej på höga bevarandevärden, hur säkerställa?</a:t>
            </a:r>
          </a:p>
          <a:p>
            <a:r>
              <a:rPr lang="sv-SE" dirty="0" smtClean="0"/>
              <a:t>Erfarenhetsutbyte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6424613"/>
            <a:ext cx="21574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616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Princip 9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43608" y="1981200"/>
            <a:ext cx="7200800" cy="41148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UNDERHÅLL AV SKOGAR MED </a:t>
            </a:r>
            <a:r>
              <a:rPr lang="sv-SE" b="1" dirty="0" smtClean="0"/>
              <a:t>HÖGA BEVARANDEVÄRDEN</a:t>
            </a:r>
          </a:p>
          <a:p>
            <a:pPr marL="0" indent="0">
              <a:buNone/>
            </a:pPr>
            <a:endParaRPr lang="sv-SE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sv-SE" sz="2400" dirty="0" smtClean="0"/>
              <a:t>Skogsbruksåtgärder i skogar med höga bevarandevärden ska bevara eller förbättra de egenskaper som utmärker sådana skogar. Beslut rörande skogar med höga bevarandevärden ska alltid övervägas i ljuset av ett förhållningssätt präglat av försiktighet.</a:t>
            </a:r>
            <a:endParaRPr lang="sv-SE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72400" y="6206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7218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Princip 9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43608" y="1981200"/>
            <a:ext cx="7200800" cy="4114800"/>
          </a:xfrm>
        </p:spPr>
        <p:txBody>
          <a:bodyPr/>
          <a:lstStyle/>
          <a:p>
            <a:pPr marL="0" indent="0">
              <a:buNone/>
            </a:pPr>
            <a:r>
              <a:rPr lang="sv-SE" sz="3600" dirty="0" smtClean="0"/>
              <a:t>Skogar </a:t>
            </a:r>
            <a:r>
              <a:rPr lang="sv-SE" sz="3600" dirty="0"/>
              <a:t>med höga bevarandevärden </a:t>
            </a:r>
            <a:endParaRPr lang="sv-SE" sz="3600" dirty="0" smtClean="0"/>
          </a:p>
          <a:p>
            <a:pPr marL="0" indent="0">
              <a:buNone/>
            </a:pPr>
            <a:endParaRPr lang="sv-SE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sz="2400" dirty="0" smtClean="0">
                <a:solidFill>
                  <a:schemeClr val="tx1"/>
                </a:solidFill>
              </a:rPr>
              <a:t>9.1 	Identifiera och dokumentera de olika klasserna</a:t>
            </a:r>
          </a:p>
          <a:p>
            <a:pPr marL="0" indent="0">
              <a:buNone/>
            </a:pPr>
            <a:r>
              <a:rPr lang="sv-SE" sz="2400" dirty="0" smtClean="0"/>
              <a:t>9.2 	Konsultativa processen</a:t>
            </a:r>
          </a:p>
          <a:p>
            <a:pPr marL="0" indent="0">
              <a:buNone/>
            </a:pPr>
            <a:r>
              <a:rPr lang="sv-SE" sz="2400" dirty="0" smtClean="0">
                <a:solidFill>
                  <a:schemeClr val="tx1"/>
                </a:solidFill>
              </a:rPr>
              <a:t>9.3	Skötselplan</a:t>
            </a:r>
          </a:p>
          <a:p>
            <a:pPr marL="0" indent="0">
              <a:buNone/>
            </a:pPr>
            <a:r>
              <a:rPr lang="sv-SE" sz="2400" dirty="0" smtClean="0"/>
              <a:t>9.4	Uppföljning och utvärdering</a:t>
            </a:r>
            <a:endParaRPr lang="sv-SE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72400" y="6206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8104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Identifiera och dokumentera förekomsten av skogar med höga bevarandevärden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492896"/>
            <a:ext cx="8134672" cy="3603104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9.1.1	Identifiera kategorierna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sz="2400" dirty="0" smtClean="0"/>
              <a:t>a) Skogsområde av riksintresse, natura 2000</a:t>
            </a:r>
          </a:p>
          <a:p>
            <a:pPr marL="0" indent="0">
              <a:buNone/>
            </a:pPr>
            <a:r>
              <a:rPr lang="sv-SE" sz="2400" dirty="0" smtClean="0"/>
              <a:t>	    Skogsområde med en koncentration av nyckelbiotoper 	    eller rödlistade arter utanför nyckelbiotoper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sz="2400" dirty="0" smtClean="0"/>
              <a:t>d) Skog inom skyddsområde för vattentäkter</a:t>
            </a:r>
          </a:p>
          <a:p>
            <a:pPr marL="0" indent="0">
              <a:buNone/>
            </a:pPr>
            <a:endParaRPr lang="sv-SE" sz="1800" dirty="0" smtClean="0"/>
          </a:p>
          <a:p>
            <a:pPr marL="0" indent="0">
              <a:buNone/>
            </a:pPr>
            <a:r>
              <a:rPr lang="sv-SE" sz="2400" dirty="0" smtClean="0"/>
              <a:t>9.1.2	Dokumentera förekomsten och klassificera kategorierna 	enligt 9.1.1</a:t>
            </a:r>
          </a:p>
          <a:p>
            <a:pPr marL="0" indent="0">
              <a:buNone/>
            </a:pPr>
            <a:endParaRPr lang="sv-SE" sz="1800" dirty="0" smtClean="0"/>
          </a:p>
          <a:p>
            <a:pPr marL="0" indent="0">
              <a:buNone/>
            </a:pPr>
            <a:r>
              <a:rPr lang="sv-SE" sz="2400" dirty="0" smtClean="0"/>
              <a:t>Natura 2000, Nyckelbiotop, Riksintresse mm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9.1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342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Revidering av skötselplanen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199"/>
            <a:ext cx="8278688" cy="4425507"/>
          </a:xfrm>
        </p:spPr>
        <p:txBody>
          <a:bodyPr/>
          <a:lstStyle/>
          <a:p>
            <a:r>
              <a:rPr lang="sv-SE" sz="2400" dirty="0" smtClean="0"/>
              <a:t>Rutiner som medför att skötselplan och dokumentation med rutiner fortlöpande uppdateras. Detta ska ske utifrån uppföljningar och ny information.</a:t>
            </a:r>
            <a:r>
              <a:rPr lang="sv-SE" sz="2400" dirty="0"/>
              <a:t> </a:t>
            </a:r>
            <a:endParaRPr lang="sv-SE" sz="2400" dirty="0" smtClean="0"/>
          </a:p>
          <a:p>
            <a:endParaRPr lang="sv-SE" sz="2400" dirty="0"/>
          </a:p>
          <a:p>
            <a:r>
              <a:rPr lang="sv-SE" sz="2400" dirty="0" smtClean="0"/>
              <a:t>Plan </a:t>
            </a:r>
            <a:r>
              <a:rPr lang="sv-SE" sz="2400" dirty="0"/>
              <a:t>äldre än 10 år revideras då så erfordras för uppföljning och kontroll.</a:t>
            </a:r>
          </a:p>
          <a:p>
            <a:pPr marL="0" indent="0">
              <a:buNone/>
            </a:pPr>
            <a:endParaRPr lang="sv-SE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72400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7.2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2543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8341" y="267662"/>
            <a:ext cx="7772400" cy="1143000"/>
          </a:xfrm>
        </p:spPr>
        <p:txBody>
          <a:bodyPr/>
          <a:lstStyle/>
          <a:p>
            <a:r>
              <a:rPr lang="sv-SE" sz="3600" dirty="0" smtClean="0"/>
              <a:t>Identifiera och dokumentera förekomsten av skogar med höga bevarandevärden </a:t>
            </a:r>
            <a:endParaRPr lang="sv-SE" sz="3600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9.1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/>
          <a:srcRect b="33086"/>
          <a:stretch/>
        </p:blipFill>
        <p:spPr>
          <a:xfrm>
            <a:off x="899592" y="1502867"/>
            <a:ext cx="2846917" cy="511901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/>
          <a:srcRect t="66710"/>
          <a:stretch/>
        </p:blipFill>
        <p:spPr>
          <a:xfrm>
            <a:off x="3923928" y="1502867"/>
            <a:ext cx="2846917" cy="2546741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805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Konsultativa </a:t>
            </a:r>
            <a:r>
              <a:rPr lang="sv-SE" dirty="0"/>
              <a:t>processen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492896"/>
            <a:ext cx="8134672" cy="3603104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9.2.1 </a:t>
            </a:r>
            <a:r>
              <a:rPr lang="sv-SE" sz="2400" dirty="0" smtClean="0"/>
              <a:t>	Skogsbrukare </a:t>
            </a:r>
            <a:r>
              <a:rPr lang="sv-SE" sz="2400" dirty="0"/>
              <a:t>med områden med höga bevarandevärden </a:t>
            </a:r>
            <a:r>
              <a:rPr lang="sv-SE" sz="2400" dirty="0" smtClean="0"/>
              <a:t>	ska </a:t>
            </a:r>
            <a:r>
              <a:rPr lang="sv-SE" sz="2400" dirty="0"/>
              <a:t>inhämta kunskap och synpunkter från relevanta </a:t>
            </a:r>
            <a:r>
              <a:rPr lang="sv-SE" sz="2400" dirty="0" smtClean="0"/>
              <a:t>	intressenter </a:t>
            </a:r>
            <a:r>
              <a:rPr lang="sv-SE" sz="2400" dirty="0"/>
              <a:t>och/eller experter om hur värdena kan </a:t>
            </a:r>
            <a:r>
              <a:rPr lang="sv-SE" sz="2400" dirty="0" smtClean="0"/>
              <a:t>	bibehållas </a:t>
            </a:r>
            <a:r>
              <a:rPr lang="sv-SE" sz="2400" dirty="0"/>
              <a:t>eller ökas.</a:t>
            </a:r>
          </a:p>
          <a:p>
            <a:pPr marL="0" indent="0">
              <a:buNone/>
            </a:pPr>
            <a:r>
              <a:rPr lang="sv-SE" sz="2400" dirty="0"/>
              <a:t> </a:t>
            </a:r>
          </a:p>
          <a:p>
            <a:pPr marL="0" indent="0">
              <a:buNone/>
            </a:pPr>
            <a:r>
              <a:rPr lang="sv-SE" sz="2400" dirty="0"/>
              <a:t>9.2.2 </a:t>
            </a:r>
            <a:r>
              <a:rPr lang="sv-SE" sz="2400" dirty="0" smtClean="0"/>
              <a:t>	Skogsbrukare </a:t>
            </a:r>
            <a:r>
              <a:rPr lang="sv-SE" sz="2400" dirty="0"/>
              <a:t>med områden med höga bevarandevärden </a:t>
            </a:r>
            <a:r>
              <a:rPr lang="sv-SE" sz="2400" dirty="0" smtClean="0"/>
              <a:t>	ska </a:t>
            </a:r>
            <a:r>
              <a:rPr lang="sv-SE" sz="2400" dirty="0"/>
              <a:t>redovisa den konsultativa processen för certifieraren </a:t>
            </a:r>
            <a:r>
              <a:rPr lang="sv-SE" sz="2400" dirty="0" smtClean="0"/>
              <a:t>	vid </a:t>
            </a:r>
            <a:r>
              <a:rPr lang="sv-SE" sz="2400" dirty="0"/>
              <a:t>certifiering/revision.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9.2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281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Konsultativa </a:t>
            </a:r>
            <a:r>
              <a:rPr lang="sv-SE" dirty="0"/>
              <a:t>processen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492896"/>
            <a:ext cx="8134672" cy="3603104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Exempel på relevanta intressenter är lokal skogsgrupp, </a:t>
            </a:r>
            <a:r>
              <a:rPr lang="sv-SE" sz="2400" u="heavy" dirty="0">
                <a:solidFill>
                  <a:srgbClr val="C00000"/>
                </a:solidFill>
              </a:rPr>
              <a:t>kommunbiolog, </a:t>
            </a:r>
            <a:r>
              <a:rPr lang="sv-SE" sz="2400" u="heavy" dirty="0" smtClean="0">
                <a:solidFill>
                  <a:srgbClr val="C00000"/>
                </a:solidFill>
              </a:rPr>
              <a:t>kommunekolog, naturvårdsverket, riksantikvarie </a:t>
            </a:r>
            <a:r>
              <a:rPr lang="sv-SE" sz="2400" u="heavy" dirty="0">
                <a:solidFill>
                  <a:srgbClr val="C00000"/>
                </a:solidFill>
              </a:rPr>
              <a:t>och Skogsstyrelsen</a:t>
            </a:r>
            <a:r>
              <a:rPr lang="sv-SE" sz="2400" dirty="0" smtClean="0"/>
              <a:t>.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När kontakt tas med intressent och/eller expert ska detta nedtecknas i skogsbruksplanen antingen i fastighetskommentarer eller på avdelningsnivå. Följande ska alltid finnas med: vem kontaktades, datum, en kortfattad redogörelse av innehållet och vilken skötselåtgärd som anses lämplig.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9.2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4882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Skötselplan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492896"/>
            <a:ext cx="8134672" cy="3603104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9.3.1 	</a:t>
            </a:r>
            <a:r>
              <a:rPr lang="sv-SE" sz="2400" dirty="0"/>
              <a:t>Skogsbrukare med markinnehav som innehåller områden </a:t>
            </a:r>
            <a:r>
              <a:rPr lang="sv-SE" sz="2400" dirty="0" smtClean="0"/>
              <a:t>	med </a:t>
            </a:r>
            <a:r>
              <a:rPr lang="sv-SE" sz="2400" dirty="0"/>
              <a:t>höga bevarandevärden </a:t>
            </a:r>
            <a:r>
              <a:rPr lang="sv-SE" sz="2400" dirty="0" smtClean="0"/>
              <a:t>ska tillämpa </a:t>
            </a:r>
            <a:r>
              <a:rPr lang="sv-SE" sz="2400" dirty="0"/>
              <a:t>ett försiktigt </a:t>
            </a:r>
            <a:r>
              <a:rPr lang="sv-SE" sz="2400" dirty="0" smtClean="0"/>
              <a:t>	förhållningssätt </a:t>
            </a:r>
            <a:r>
              <a:rPr lang="sv-SE" sz="2400" dirty="0"/>
              <a:t>genom att de </a:t>
            </a:r>
            <a:r>
              <a:rPr lang="sv-SE" sz="2400" u="sng" dirty="0"/>
              <a:t>upprättar och genomför</a:t>
            </a:r>
            <a:r>
              <a:rPr lang="sv-SE" sz="2400" dirty="0"/>
              <a:t> </a:t>
            </a:r>
            <a:r>
              <a:rPr lang="sv-SE" sz="2400" dirty="0" smtClean="0"/>
              <a:t>	</a:t>
            </a:r>
            <a:r>
              <a:rPr lang="sv-SE" sz="2400" u="sng" dirty="0" smtClean="0"/>
              <a:t>skötselplaner</a:t>
            </a:r>
            <a:r>
              <a:rPr lang="sv-SE" sz="2400" dirty="0" smtClean="0"/>
              <a:t> för att </a:t>
            </a:r>
            <a:r>
              <a:rPr lang="sv-SE" sz="2400" dirty="0"/>
              <a:t>bevara eller förbättra relevanta </a:t>
            </a:r>
            <a:r>
              <a:rPr lang="sv-SE" sz="2400" dirty="0" smtClean="0"/>
              <a:t>	bevarandevärden.</a:t>
            </a:r>
          </a:p>
          <a:p>
            <a:pPr marL="0" indent="0">
              <a:buNone/>
            </a:pPr>
            <a:r>
              <a:rPr lang="sv-SE" sz="2400" dirty="0" smtClean="0"/>
              <a:t>9.3.4	Gällande föreskrifter för vattentäkt ska följas</a:t>
            </a:r>
          </a:p>
          <a:p>
            <a:pPr marL="0" indent="0">
              <a:buNone/>
            </a:pPr>
            <a:r>
              <a:rPr lang="sv-SE" sz="2400" dirty="0" smtClean="0"/>
              <a:t>9.3.5 	Större skogsbrukare offentlig redogjorda åtgärder</a:t>
            </a:r>
          </a:p>
          <a:p>
            <a:pPr marL="0" indent="0">
              <a:buNone/>
            </a:pPr>
            <a:r>
              <a:rPr lang="sv-SE" sz="2400" dirty="0" smtClean="0"/>
              <a:t>9.3.6	Dokumentera vidtagna bevarandeåtgärder i planen </a:t>
            </a:r>
          </a:p>
          <a:p>
            <a:pPr marL="0" indent="0">
              <a:buNone/>
            </a:pPr>
            <a:endParaRPr lang="sv-SE" sz="1200" dirty="0" smtClean="0"/>
          </a:p>
          <a:p>
            <a:pPr marL="0" indent="0">
              <a:buNone/>
            </a:pPr>
            <a:r>
              <a:rPr lang="sv-SE" sz="2400" i="1" dirty="0" err="1"/>
              <a:t>Ver</a:t>
            </a:r>
            <a:r>
              <a:rPr lang="sv-SE" sz="2400" i="1" dirty="0"/>
              <a:t>. </a:t>
            </a:r>
            <a:r>
              <a:rPr lang="sv-SE" sz="2400" i="1" dirty="0" smtClean="0"/>
              <a:t>Dokument med generell </a:t>
            </a:r>
            <a:r>
              <a:rPr lang="sv-SE" sz="2400" i="1" dirty="0" err="1" smtClean="0"/>
              <a:t>skötselinstr</a:t>
            </a:r>
            <a:r>
              <a:rPr lang="sv-SE" sz="2400" i="1" dirty="0" smtClean="0"/>
              <a:t>. av de olika klasserna</a:t>
            </a:r>
            <a:endParaRPr lang="sv-SE" sz="2400" i="1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9.3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73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Skötselplan - innehåll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492896"/>
            <a:ext cx="8134672" cy="3603104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Hot - Vad är hotat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Skydd – Märkning, buffertzoner, försiktighetsprincip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Ändring eller begränsning av åtgärder/skötsel – Längre omloppstid, bevara/skapa mm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Restaurering  - Avlägsna främmande arter mm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9.3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21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Skötselplan - innehåll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492896"/>
            <a:ext cx="8134672" cy="3603104"/>
          </a:xfrm>
        </p:spPr>
        <p:txBody>
          <a:bodyPr/>
          <a:lstStyle/>
          <a:p>
            <a:r>
              <a:rPr lang="sv-SE" sz="2800" dirty="0" smtClean="0"/>
              <a:t>Lämna området orört</a:t>
            </a:r>
          </a:p>
          <a:p>
            <a:r>
              <a:rPr lang="sv-SE" sz="2800" dirty="0" smtClean="0"/>
              <a:t>Bevara landskapsbilden</a:t>
            </a:r>
          </a:p>
          <a:p>
            <a:r>
              <a:rPr lang="sv-SE" sz="2800" dirty="0" smtClean="0"/>
              <a:t>Inte använda pesticider</a:t>
            </a:r>
          </a:p>
          <a:p>
            <a:r>
              <a:rPr lang="sv-SE" sz="2800" dirty="0" smtClean="0"/>
              <a:t>Gynna specifik art, fågel</a:t>
            </a:r>
          </a:p>
          <a:p>
            <a:r>
              <a:rPr lang="sv-SE" sz="2800" dirty="0" smtClean="0"/>
              <a:t>Förlängd omloppstid</a:t>
            </a:r>
          </a:p>
          <a:p>
            <a:r>
              <a:rPr lang="sv-SE" sz="2800" dirty="0" smtClean="0"/>
              <a:t>Eller ”Ingen ändring på skogsdriften”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9.3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4408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Årlig uppföljning av åtgärder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492896"/>
            <a:ext cx="8134672" cy="3603104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9.4.1	Större skogsbrukare ska årligen följa upp vidtagna 	åtgärder och med relevanta tidsintervall utvärdera 	effektiviteten hos dessa åtgärder.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/>
              <a:t>9.4.2	Skogsbrukare med markinnehav som innehåller områden </a:t>
            </a:r>
            <a:r>
              <a:rPr lang="sv-SE" sz="2400" dirty="0" smtClean="0"/>
              <a:t>	med </a:t>
            </a:r>
            <a:r>
              <a:rPr lang="sv-SE" sz="2400" dirty="0"/>
              <a:t>höga bevarandevärden </a:t>
            </a:r>
            <a:r>
              <a:rPr lang="sv-SE" sz="2400" dirty="0" smtClean="0"/>
              <a:t>ska följa </a:t>
            </a:r>
            <a:r>
              <a:rPr lang="sv-SE" sz="2400" dirty="0"/>
              <a:t>upp vidtagna </a:t>
            </a:r>
            <a:r>
              <a:rPr lang="sv-SE" sz="2400" dirty="0" smtClean="0"/>
              <a:t>	åtgärder </a:t>
            </a:r>
            <a:r>
              <a:rPr lang="sv-SE" sz="2400" dirty="0"/>
              <a:t>i samband med revision och uppdatering av </a:t>
            </a:r>
            <a:r>
              <a:rPr lang="sv-SE" sz="2400" dirty="0" smtClean="0"/>
              <a:t>	plandokumentation</a:t>
            </a:r>
            <a:r>
              <a:rPr lang="sv-SE" sz="2400" dirty="0"/>
              <a:t>.</a:t>
            </a: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9.4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2723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Årlig uppföljning av åtgärder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492896"/>
            <a:ext cx="8134672" cy="3603104"/>
          </a:xfrm>
        </p:spPr>
        <p:txBody>
          <a:bodyPr/>
          <a:lstStyle/>
          <a:p>
            <a:r>
              <a:rPr lang="sv-SE" sz="2800" dirty="0" smtClean="0"/>
              <a:t>Dokumentera typ av uppföljning</a:t>
            </a:r>
          </a:p>
          <a:p>
            <a:r>
              <a:rPr lang="sv-SE" sz="2800" dirty="0" smtClean="0"/>
              <a:t>Beskriv kortfattat läget före och efter åtgärd</a:t>
            </a:r>
          </a:p>
          <a:p>
            <a:r>
              <a:rPr lang="sv-SE" sz="2800" dirty="0" smtClean="0"/>
              <a:t>Inventera specifik art, tex om fågel kommit tillbaka (t.ex. med hjälp av ornitologer)</a:t>
            </a:r>
          </a:p>
          <a:p>
            <a:r>
              <a:rPr lang="sv-SE" sz="2800" dirty="0" smtClean="0"/>
              <a:t>Åtgärd noteras i skogsbruksplanen</a:t>
            </a:r>
          </a:p>
          <a:p>
            <a:pPr marL="0" indent="0">
              <a:buNone/>
            </a:pPr>
            <a:endParaRPr lang="sv-SE" sz="2800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9.4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372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Grönt Paraplys mall</a:t>
            </a:r>
            <a:endParaRPr lang="sv-SE" dirty="0"/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244408" y="608330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9.1-4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08753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6366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__Martin_privat\_MG_19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7" b="25538"/>
          <a:stretch/>
        </p:blipFill>
        <p:spPr bwMode="auto">
          <a:xfrm>
            <a:off x="0" y="0"/>
            <a:ext cx="914400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11460"/>
            <a:ext cx="9144000" cy="1143000"/>
          </a:xfrm>
        </p:spPr>
        <p:txBody>
          <a:bodyPr/>
          <a:lstStyle/>
          <a:p>
            <a:r>
              <a:rPr lang="sv-SE" sz="3200" dirty="0" smtClean="0"/>
              <a:t>Diskussionspunkt</a:t>
            </a:r>
            <a:r>
              <a:rPr lang="sv-SE" sz="5400" dirty="0" smtClean="0"/>
              <a:t> – </a:t>
            </a:r>
            <a:r>
              <a:rPr lang="sv-SE" dirty="0" smtClean="0"/>
              <a:t>Höga bevarandevärden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2852936"/>
            <a:ext cx="7772400" cy="3243064"/>
          </a:xfrm>
        </p:spPr>
        <p:txBody>
          <a:bodyPr/>
          <a:lstStyle/>
          <a:p>
            <a:r>
              <a:rPr lang="sv-SE" dirty="0" smtClean="0"/>
              <a:t>Var hittas informationen</a:t>
            </a:r>
          </a:p>
          <a:p>
            <a:r>
              <a:rPr lang="sv-SE" dirty="0" smtClean="0"/>
              <a:t>Erfarenhetsutbyte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7" y="6424613"/>
            <a:ext cx="21574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6442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Kompetens runt skötselplanen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199"/>
            <a:ext cx="8278688" cy="4425507"/>
          </a:xfrm>
        </p:spPr>
        <p:txBody>
          <a:bodyPr/>
          <a:lstStyle/>
          <a:p>
            <a:r>
              <a:rPr lang="sv-SE" sz="2400" dirty="0" smtClean="0"/>
              <a:t>Skogsbrukare ska tillse att anlitade arbetstagare eller entreprenörer har nödvändig kompetens och vid behov ges handledning för att efterleva att skötselplanen efterlevs.</a:t>
            </a:r>
            <a:endParaRPr lang="sv-SE" sz="2400" dirty="0"/>
          </a:p>
          <a:p>
            <a:pPr marL="0" indent="0">
              <a:buNone/>
            </a:pPr>
            <a:endParaRPr lang="sv-SE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72400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7.3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2329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7824" y="5157192"/>
            <a:ext cx="3958208" cy="1035546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v-SE" dirty="0" smtClean="0"/>
              <a:t>Tack för idag!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</p:txBody>
      </p:sp>
      <p:pic>
        <p:nvPicPr>
          <p:cNvPr id="307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0852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662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Offentligöra skötselplanen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199"/>
            <a:ext cx="8278688" cy="4425507"/>
          </a:xfrm>
        </p:spPr>
        <p:txBody>
          <a:bodyPr/>
          <a:lstStyle/>
          <a:p>
            <a:r>
              <a:rPr lang="sv-SE" sz="2400" dirty="0" smtClean="0"/>
              <a:t>Skogsbrukare ska tillse att en sammanfattning av huvudpunkterna i skötselplanen är offentligt tillgänglig</a:t>
            </a:r>
          </a:p>
          <a:p>
            <a:r>
              <a:rPr lang="sv-SE" sz="2400" dirty="0" smtClean="0"/>
              <a:t>Punkterna framgår av Bilaga 3A</a:t>
            </a:r>
          </a:p>
          <a:p>
            <a:r>
              <a:rPr lang="sv-SE" sz="2400" dirty="0" smtClean="0"/>
              <a:t>Dokumentation rörande arter känsliga för störningar eller kriminalitet ska vara konfidentiell</a:t>
            </a:r>
          </a:p>
          <a:p>
            <a:endParaRPr lang="sv-SE" sz="2400" dirty="0"/>
          </a:p>
          <a:p>
            <a:pPr marL="0" indent="0">
              <a:buNone/>
            </a:pPr>
            <a:r>
              <a:rPr lang="sv-SE" sz="2400" dirty="0" err="1" smtClean="0"/>
              <a:t>Ver</a:t>
            </a:r>
            <a:r>
              <a:rPr lang="sv-SE" sz="2400" dirty="0" smtClean="0"/>
              <a:t>: </a:t>
            </a:r>
            <a:r>
              <a:rPr lang="sv-SE" sz="2400" dirty="0"/>
              <a:t>G</a:t>
            </a:r>
            <a:r>
              <a:rPr lang="sv-SE" sz="2400" dirty="0" smtClean="0"/>
              <a:t>rönt Paraply samlar årligen in uppgifterna för sammanställning. </a:t>
            </a:r>
            <a:endParaRPr lang="sv-SE" sz="2400" dirty="0"/>
          </a:p>
          <a:p>
            <a:pPr marL="0" indent="0">
              <a:buNone/>
            </a:pPr>
            <a:endParaRPr lang="sv-SE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8172400" y="60833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7.4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9AF5-4EA0-4AEC-820F-AADECD55E6F5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964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352928" cy="2880320"/>
          </a:xfrm>
        </p:spPr>
        <p:txBody>
          <a:bodyPr/>
          <a:lstStyle/>
          <a:p>
            <a:r>
              <a:rPr lang="sv-SE" dirty="0" smtClean="0"/>
              <a:t>Exempel på bra funktioner via exempel i planprogrammet pcSKOG</a:t>
            </a:r>
            <a:endParaRPr lang="sv-SE" dirty="0"/>
          </a:p>
        </p:txBody>
      </p:sp>
      <p:pic>
        <p:nvPicPr>
          <p:cNvPr id="7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073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352928" cy="661288"/>
          </a:xfrm>
        </p:spPr>
        <p:txBody>
          <a:bodyPr/>
          <a:lstStyle/>
          <a:p>
            <a:r>
              <a:rPr lang="sv-SE" dirty="0" smtClean="0"/>
              <a:t>Nytt begrepp – Speciella värden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4"/>
          </p:nvPr>
        </p:nvSpPr>
        <p:spPr>
          <a:xfrm>
            <a:off x="467544" y="4437112"/>
            <a:ext cx="8064895" cy="1584276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Möjligheten att beskriva vilka andra ”värden” som finns i avdelningen har utökats och avdelningsdata kan automatiskt uppdateras med dessa via genomsökning i externa GIS-tjänster!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9784"/>
            <a:ext cx="9144000" cy="189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med rundade hörn 5"/>
          <p:cNvSpPr/>
          <p:nvPr/>
        </p:nvSpPr>
        <p:spPr>
          <a:xfrm>
            <a:off x="1403648" y="2915416"/>
            <a:ext cx="1080120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/>
          <p:cNvSpPr/>
          <p:nvPr/>
        </p:nvSpPr>
        <p:spPr>
          <a:xfrm>
            <a:off x="3851920" y="1969784"/>
            <a:ext cx="864096" cy="29756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2" descr="\\k45001\DataK\df121\Grönt Paraply\Nya loggan\Grönt paraply-logga_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6406707"/>
            <a:ext cx="2159794" cy="43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Program Files (x86)\pcSKOG 2014\Mallar\KartLog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9427"/>
            <a:ext cx="1294656" cy="6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187A-5C8B-41C3-9E28-09B193390DA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8768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-tem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Office-te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5676</TotalTime>
  <Words>1504</Words>
  <Application>Microsoft Office PowerPoint</Application>
  <PresentationFormat>Bildspel på skärmen (4:3)</PresentationFormat>
  <Paragraphs>405</Paragraphs>
  <Slides>60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60</vt:i4>
      </vt:variant>
    </vt:vector>
  </HeadingPairs>
  <TitlesOfParts>
    <vt:vector size="62" baseType="lpstr">
      <vt:lpstr>blank</vt:lpstr>
      <vt:lpstr>Acrobat Document</vt:lpstr>
      <vt:lpstr>Valbara fördjupningspunkter</vt:lpstr>
      <vt:lpstr>Skogsbruksplanen</vt:lpstr>
      <vt:lpstr>Princip 7</vt:lpstr>
      <vt:lpstr>Skötselplanen</vt:lpstr>
      <vt:lpstr>Revidering av skötselplanen</vt:lpstr>
      <vt:lpstr>Kompetens runt skötselplanen</vt:lpstr>
      <vt:lpstr>Offentligöra skötselplanen</vt:lpstr>
      <vt:lpstr>Exempel på bra funktioner via exempel i planprogrammet pcSKOG</vt:lpstr>
      <vt:lpstr>Nytt begrepp – Speciella värden</vt:lpstr>
      <vt:lpstr>Speciella värden</vt:lpstr>
      <vt:lpstr>Speciella värden</vt:lpstr>
      <vt:lpstr>Certifieringsdata</vt:lpstr>
      <vt:lpstr>Naturvärdeklasser</vt:lpstr>
      <vt:lpstr>Fastighetens planinställningar</vt:lpstr>
      <vt:lpstr>Nytt om planutskrifter</vt:lpstr>
      <vt:lpstr>Laser- data</vt:lpstr>
      <vt:lpstr>PowerPoint-presentation</vt:lpstr>
      <vt:lpstr>Terrängtransportavstånd</vt:lpstr>
      <vt:lpstr>Målklassning och standarden</vt:lpstr>
      <vt:lpstr>Informationssökning</vt:lpstr>
      <vt:lpstr>Målbilderna via Skogsstyrelsens sida</vt:lpstr>
      <vt:lpstr>Avverkningsnivå -hjälpblankett</vt:lpstr>
      <vt:lpstr>Diskussionspunkt - Skötselplanen</vt:lpstr>
      <vt:lpstr>Träna på egen hand</vt:lpstr>
      <vt:lpstr>PowerPoint-presentation</vt:lpstr>
      <vt:lpstr>Egen övning FSC:s webbkurs</vt:lpstr>
      <vt:lpstr>Traktdirektivet</vt:lpstr>
      <vt:lpstr>Traktdirektivet – några motiv:</vt:lpstr>
      <vt:lpstr>Traktdirektivet – vem gör vad</vt:lpstr>
      <vt:lpstr>Traktdirektivet – vilket</vt:lpstr>
      <vt:lpstr>Diskussionspunkt - Traktdirektivet</vt:lpstr>
      <vt:lpstr>Följa lagar</vt:lpstr>
      <vt:lpstr>Skillnad lag / standarden</vt:lpstr>
      <vt:lpstr>Skillnad lag / standarden</vt:lpstr>
      <vt:lpstr>Jämförelse</vt:lpstr>
      <vt:lpstr>Jämförelse, forts</vt:lpstr>
      <vt:lpstr>Skillnader PEFC och FSC</vt:lpstr>
      <vt:lpstr>Diskussionspunkt – PEFC och FSC</vt:lpstr>
      <vt:lpstr>Markomvandling</vt:lpstr>
      <vt:lpstr>Markomvandling</vt:lpstr>
      <vt:lpstr>Markomvandling</vt:lpstr>
      <vt:lpstr>Markomvandling</vt:lpstr>
      <vt:lpstr>Markomvandling - rutin</vt:lpstr>
      <vt:lpstr>Markomvandling för vindkraft</vt:lpstr>
      <vt:lpstr>Markomvandling för vindkraft</vt:lpstr>
      <vt:lpstr>Diskussionspunkt - Markomvandling</vt:lpstr>
      <vt:lpstr>Princip 9</vt:lpstr>
      <vt:lpstr>Princip 9</vt:lpstr>
      <vt:lpstr>Identifiera och dokumentera förekomsten av skogar med höga bevarandevärden </vt:lpstr>
      <vt:lpstr>Identifiera och dokumentera förekomsten av skogar med höga bevarandevärden </vt:lpstr>
      <vt:lpstr>Konsultativa processen</vt:lpstr>
      <vt:lpstr>Konsultativa processen</vt:lpstr>
      <vt:lpstr>Skötselplan</vt:lpstr>
      <vt:lpstr>Skötselplan - innehåll</vt:lpstr>
      <vt:lpstr>Skötselplan - innehåll</vt:lpstr>
      <vt:lpstr>Årlig uppföljning av åtgärder</vt:lpstr>
      <vt:lpstr>Årlig uppföljning av åtgärder</vt:lpstr>
      <vt:lpstr>Grönt Paraplys mall</vt:lpstr>
      <vt:lpstr>Diskussionspunkt – Höga bevarandevärden</vt:lpstr>
      <vt:lpstr>Tack för idag!</vt:lpstr>
    </vt:vector>
  </TitlesOfParts>
  <Company>LRF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</dc:title>
  <dc:creator>dc112</dc:creator>
  <cp:lastModifiedBy>Persson, Martin</cp:lastModifiedBy>
  <cp:revision>360</cp:revision>
  <cp:lastPrinted>2015-10-19T07:38:21Z</cp:lastPrinted>
  <dcterms:created xsi:type="dcterms:W3CDTF">2012-08-09T07:05:24Z</dcterms:created>
  <dcterms:modified xsi:type="dcterms:W3CDTF">2016-09-19T09:07:28Z</dcterms:modified>
</cp:coreProperties>
</file>